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3" r:id="rId5"/>
    <p:sldId id="274" r:id="rId6"/>
    <p:sldId id="275" r:id="rId7"/>
    <p:sldId id="276" r:id="rId8"/>
    <p:sldId id="278" r:id="rId9"/>
    <p:sldId id="277" r:id="rId10"/>
    <p:sldId id="279" r:id="rId11"/>
    <p:sldId id="260" r:id="rId12"/>
    <p:sldId id="262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643" autoAdjust="0"/>
  </p:normalViewPr>
  <p:slideViewPr>
    <p:cSldViewPr snapToGrid="0" snapToObjects="1">
      <p:cViewPr>
        <p:scale>
          <a:sx n="150" d="100"/>
          <a:sy n="150" d="100"/>
        </p:scale>
        <p:origin x="-1256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5489" y="3300772"/>
            <a:ext cx="6581553" cy="1582763"/>
          </a:xfrm>
        </p:spPr>
        <p:txBody>
          <a:bodyPr/>
          <a:lstStyle/>
          <a:p>
            <a:pPr algn="ctr"/>
            <a:r>
              <a:rPr lang="en-US" dirty="0" smtClean="0"/>
              <a:t>EE 320L - Final Laboratory Project: Marshall MG-10 Guitar Amplifier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3297" y="5090446"/>
            <a:ext cx="4541874" cy="50419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By: Octavio Gonzalez</a:t>
            </a:r>
            <a:r>
              <a:rPr lang="en-US" dirty="0"/>
              <a:t> </a:t>
            </a:r>
            <a:r>
              <a:rPr lang="en-US" dirty="0" smtClean="0"/>
              <a:t>&amp; Dane Gentry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Amp Section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60" t="28687" r="62647" b="23778"/>
          <a:stretch/>
        </p:blipFill>
        <p:spPr>
          <a:xfrm>
            <a:off x="5977463" y="2252118"/>
            <a:ext cx="2667001" cy="4284133"/>
          </a:xfrm>
        </p:spPr>
      </p:pic>
      <p:sp>
        <p:nvSpPr>
          <p:cNvPr id="7" name="Rounded Rectangle 6"/>
          <p:cNvSpPr/>
          <p:nvPr/>
        </p:nvSpPr>
        <p:spPr>
          <a:xfrm>
            <a:off x="5977463" y="2529829"/>
            <a:ext cx="2573870" cy="377783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1" t="43753" r="315" b="4141"/>
          <a:stretch/>
        </p:blipFill>
        <p:spPr>
          <a:xfrm>
            <a:off x="355594" y="1515530"/>
            <a:ext cx="5181604" cy="311573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6265" y="1337732"/>
            <a:ext cx="5459413" cy="347638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71078" y="3242733"/>
            <a:ext cx="306385" cy="21166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79539" y="1728898"/>
            <a:ext cx="256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Implementation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68996" y="4771778"/>
            <a:ext cx="166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Schematic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4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Encountered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313613" cy="54864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Missing components.</a:t>
            </a:r>
          </a:p>
          <a:p>
            <a:pPr lvl="1"/>
            <a:r>
              <a:rPr lang="en-US" sz="1600" dirty="0" smtClean="0"/>
              <a:t>Used equivalent components as replacements &amp; ordered components online</a:t>
            </a:r>
          </a:p>
          <a:p>
            <a:r>
              <a:rPr lang="en-US" sz="1600" dirty="0" smtClean="0"/>
              <a:t>Missing 0.1 ohm (</a:t>
            </a:r>
            <a:r>
              <a:rPr lang="el-GR" sz="1600" dirty="0"/>
              <a:t>Ω</a:t>
            </a:r>
            <a:r>
              <a:rPr lang="en-US" sz="1600" dirty="0"/>
              <a:t>) </a:t>
            </a:r>
            <a:r>
              <a:rPr lang="en-US" sz="1600" dirty="0" smtClean="0"/>
              <a:t>resistor</a:t>
            </a:r>
          </a:p>
          <a:p>
            <a:pPr lvl="1"/>
            <a:r>
              <a:rPr lang="en-US" sz="1600" dirty="0" smtClean="0"/>
              <a:t>Soldered four groups of five 2 ohm (</a:t>
            </a:r>
            <a:r>
              <a:rPr lang="el-GR" sz="1600" dirty="0" smtClean="0"/>
              <a:t>Ω</a:t>
            </a:r>
            <a:r>
              <a:rPr lang="en-US" sz="1600" dirty="0" smtClean="0"/>
              <a:t>) resistors and placed in parallel to simulate 0.1 ohm </a:t>
            </a:r>
            <a:r>
              <a:rPr lang="en-US" sz="1600" dirty="0"/>
              <a:t>(</a:t>
            </a:r>
            <a:r>
              <a:rPr lang="el-GR" sz="1600" dirty="0"/>
              <a:t>Ω</a:t>
            </a:r>
            <a:r>
              <a:rPr lang="en-US" sz="1600" dirty="0"/>
              <a:t>) </a:t>
            </a:r>
            <a:r>
              <a:rPr lang="en-US" sz="1600" dirty="0" smtClean="0"/>
              <a:t>resistor (Twenty 2 ohm </a:t>
            </a:r>
            <a:r>
              <a:rPr lang="en-US" sz="1600" dirty="0"/>
              <a:t>(</a:t>
            </a:r>
            <a:r>
              <a:rPr lang="el-GR" sz="1600" dirty="0"/>
              <a:t>Ω</a:t>
            </a:r>
            <a:r>
              <a:rPr lang="en-US" sz="1600" dirty="0"/>
              <a:t>) </a:t>
            </a:r>
            <a:r>
              <a:rPr lang="en-US" sz="1600" dirty="0" smtClean="0"/>
              <a:t>resistors in parallel = 0.1 ohm </a:t>
            </a:r>
            <a:r>
              <a:rPr lang="en-US" sz="1600" dirty="0"/>
              <a:t>(</a:t>
            </a:r>
            <a:r>
              <a:rPr lang="el-GR" sz="1600" dirty="0"/>
              <a:t>Ω</a:t>
            </a:r>
            <a:r>
              <a:rPr lang="en-US" sz="1600" dirty="0" smtClean="0"/>
              <a:t>))</a:t>
            </a:r>
          </a:p>
          <a:p>
            <a:r>
              <a:rPr lang="en-US" sz="1600" dirty="0" smtClean="0"/>
              <a:t>Didn’t have a double-pole double-throw (DPST) switch</a:t>
            </a:r>
          </a:p>
          <a:p>
            <a:pPr lvl="1"/>
            <a:r>
              <a:rPr lang="en-US" sz="1600" dirty="0" smtClean="0"/>
              <a:t>Found DPDT switch but pins were larger than breadboard holes</a:t>
            </a:r>
          </a:p>
          <a:p>
            <a:pPr lvl="1"/>
            <a:r>
              <a:rPr lang="en-US" sz="1600" dirty="0" smtClean="0">
                <a:sym typeface="Wingdings" panose="05000000000000000000" pitchFamily="2" charset="2"/>
              </a:rPr>
              <a:t>Soldered wires to pins of switch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Mistakenly connected AC to DC and destroyed the TDA2030 IC.</a:t>
            </a:r>
            <a:endParaRPr lang="en-US" sz="1600" dirty="0">
              <a:sym typeface="Wingdings" panose="05000000000000000000" pitchFamily="2" charset="2"/>
            </a:endParaRPr>
          </a:p>
          <a:p>
            <a:pPr lvl="1"/>
            <a:r>
              <a:rPr lang="en-US" sz="1600" dirty="0" smtClean="0">
                <a:sym typeface="Wingdings" panose="05000000000000000000" pitchFamily="2" charset="2"/>
              </a:rPr>
              <a:t> Used back-up TDA IC</a:t>
            </a:r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>
                <a:sym typeface="Wingdings" panose="05000000000000000000" pitchFamily="2" charset="2"/>
              </a:rPr>
              <a:t>Broke pin off TDA2030 IC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Soldered wire in place of broken pin</a:t>
            </a:r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31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Project provided insight to best circuit routing practices and noise mitigation.</a:t>
            </a:r>
          </a:p>
          <a:p>
            <a:r>
              <a:rPr lang="en-US" dirty="0" smtClean="0"/>
              <a:t>It also improved </a:t>
            </a:r>
            <a:r>
              <a:rPr lang="en-US" dirty="0"/>
              <a:t>s</a:t>
            </a:r>
            <a:r>
              <a:rPr lang="en-US" dirty="0" smtClean="0"/>
              <a:t>oldering and fabrication skills.</a:t>
            </a:r>
          </a:p>
          <a:p>
            <a:r>
              <a:rPr lang="en-US" dirty="0" smtClean="0"/>
              <a:t>The </a:t>
            </a:r>
            <a:r>
              <a:rPr lang="en-US" dirty="0"/>
              <a:t>amp is loud and runs HOT!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257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 and Demo</a:t>
            </a:r>
            <a:endParaRPr lang="en-US" dirty="0"/>
          </a:p>
        </p:txBody>
      </p:sp>
      <p:pic>
        <p:nvPicPr>
          <p:cNvPr id="6" name="Picture 5" descr="IMG_706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2568" r="10274" b="4623"/>
          <a:stretch/>
        </p:blipFill>
        <p:spPr>
          <a:xfrm rot="5400000">
            <a:off x="887365" y="2025169"/>
            <a:ext cx="3242736" cy="3747469"/>
          </a:xfrm>
          <a:prstGeom prst="rect">
            <a:avLst/>
          </a:prstGeom>
        </p:spPr>
      </p:pic>
      <p:pic>
        <p:nvPicPr>
          <p:cNvPr id="8" name="Picture 7" descr="IMG_706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9" b="17456"/>
          <a:stretch/>
        </p:blipFill>
        <p:spPr>
          <a:xfrm>
            <a:off x="4673600" y="2698650"/>
            <a:ext cx="3945467" cy="24597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198" y="5449024"/>
            <a:ext cx="4068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Complete Implementation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2818" y="2166460"/>
            <a:ext cx="3352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16Ω Speaker Cabinet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7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12" y="237424"/>
            <a:ext cx="7313613" cy="868362"/>
          </a:xfrm>
        </p:spPr>
        <p:txBody>
          <a:bodyPr/>
          <a:lstStyle/>
          <a:p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912" y="1098906"/>
            <a:ext cx="7313613" cy="46573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000000"/>
                </a:solidFill>
              </a:rPr>
              <a:t>Implementation </a:t>
            </a:r>
            <a:r>
              <a:rPr lang="en-US" sz="3200" dirty="0">
                <a:solidFill>
                  <a:srgbClr val="000000"/>
                </a:solidFill>
              </a:rPr>
              <a:t>of </a:t>
            </a:r>
            <a:r>
              <a:rPr lang="en-US" sz="3200" dirty="0" smtClean="0">
                <a:solidFill>
                  <a:srgbClr val="000000"/>
                </a:solidFill>
              </a:rPr>
              <a:t>the Marshall MG10 </a:t>
            </a:r>
            <a:r>
              <a:rPr lang="en-US" sz="3200" dirty="0">
                <a:solidFill>
                  <a:srgbClr val="000000"/>
                </a:solidFill>
              </a:rPr>
              <a:t>G</a:t>
            </a:r>
            <a:r>
              <a:rPr lang="en-US" sz="3200" dirty="0" smtClean="0">
                <a:solidFill>
                  <a:srgbClr val="000000"/>
                </a:solidFill>
              </a:rPr>
              <a:t>uitar Amplifier.</a:t>
            </a:r>
            <a:endParaRPr lang="en-US" sz="3200" dirty="0"/>
          </a:p>
          <a:p>
            <a:pPr marL="0" indent="0">
              <a:buNone/>
            </a:pPr>
            <a:endParaRPr lang="en-US" sz="2000" b="1" u="sng" dirty="0"/>
          </a:p>
          <a:p>
            <a:pPr marL="0" indent="0">
              <a:buNone/>
            </a:pPr>
            <a:endParaRPr lang="en-US" sz="2000" b="1" u="sng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89" y="2294116"/>
            <a:ext cx="4494344" cy="4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9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923" y="1276597"/>
            <a:ext cx="3684010" cy="5581403"/>
          </a:xfrm>
        </p:spPr>
        <p:txBody>
          <a:bodyPr numCol="1">
            <a:noAutofit/>
          </a:bodyPr>
          <a:lstStyle/>
          <a:p>
            <a:r>
              <a:rPr lang="en-US" sz="1400" dirty="0" smtClean="0"/>
              <a:t>Dane Gentry:</a:t>
            </a:r>
          </a:p>
          <a:p>
            <a:pPr lvl="1"/>
            <a:r>
              <a:rPr lang="en-US" sz="1400" b="1" dirty="0" smtClean="0"/>
              <a:t>Conceptual</a:t>
            </a:r>
          </a:p>
          <a:p>
            <a:pPr lvl="2"/>
            <a:r>
              <a:rPr lang="en-US" sz="1200" dirty="0" smtClean="0"/>
              <a:t>Initial Project Scope </a:t>
            </a:r>
          </a:p>
          <a:p>
            <a:pPr lvl="2"/>
            <a:r>
              <a:rPr lang="en-US" sz="1200" dirty="0" smtClean="0"/>
              <a:t>Schematic Selection</a:t>
            </a:r>
            <a:endParaRPr lang="en-US" sz="1400" dirty="0"/>
          </a:p>
          <a:p>
            <a:pPr lvl="1"/>
            <a:r>
              <a:rPr lang="en-US" sz="1400" b="1" dirty="0" smtClean="0"/>
              <a:t>Procurement</a:t>
            </a:r>
            <a:endParaRPr lang="en-US" sz="1400" b="1" dirty="0"/>
          </a:p>
          <a:p>
            <a:pPr lvl="2"/>
            <a:r>
              <a:rPr lang="en-US" sz="1200" dirty="0" smtClean="0"/>
              <a:t>Cross-Reference/Parts List Generation</a:t>
            </a:r>
          </a:p>
          <a:p>
            <a:pPr lvl="2"/>
            <a:r>
              <a:rPr lang="en-US" sz="1200" dirty="0" smtClean="0"/>
              <a:t>Measurement/Tolerance Verification</a:t>
            </a:r>
          </a:p>
          <a:p>
            <a:pPr lvl="2"/>
            <a:r>
              <a:rPr lang="en-US" sz="1200" dirty="0" smtClean="0"/>
              <a:t>Component Mapping Sheet</a:t>
            </a:r>
          </a:p>
          <a:p>
            <a:pPr lvl="2"/>
            <a:r>
              <a:rPr lang="en-US" sz="1200" dirty="0" smtClean="0"/>
              <a:t>Parts Ordering</a:t>
            </a:r>
          </a:p>
          <a:p>
            <a:pPr lvl="1"/>
            <a:r>
              <a:rPr lang="en-US" sz="1400" b="1" dirty="0" smtClean="0"/>
              <a:t>Demonstration Materials</a:t>
            </a:r>
          </a:p>
          <a:p>
            <a:pPr lvl="2"/>
            <a:r>
              <a:rPr lang="en-US" sz="1200" dirty="0" smtClean="0"/>
              <a:t>Marshall </a:t>
            </a:r>
            <a:r>
              <a:rPr lang="en-US" sz="1200" dirty="0"/>
              <a:t>Combo </a:t>
            </a:r>
            <a:r>
              <a:rPr lang="en-US" sz="1200" dirty="0" smtClean="0"/>
              <a:t>Cabinet Speakers</a:t>
            </a:r>
          </a:p>
          <a:p>
            <a:pPr lvl="2"/>
            <a:r>
              <a:rPr lang="en-US" sz="1200" dirty="0" smtClean="0"/>
              <a:t>Provided Guitar &amp; Cables</a:t>
            </a:r>
          </a:p>
          <a:p>
            <a:pPr lvl="1"/>
            <a:r>
              <a:rPr lang="en-US" sz="1400" b="1" dirty="0" smtClean="0"/>
              <a:t>Implementation</a:t>
            </a:r>
          </a:p>
          <a:p>
            <a:pPr lvl="2"/>
            <a:r>
              <a:rPr lang="en-US" sz="1200" dirty="0" smtClean="0"/>
              <a:t>Integration </a:t>
            </a:r>
            <a:r>
              <a:rPr lang="en-US" sz="1200" dirty="0"/>
              <a:t>Modifications </a:t>
            </a:r>
            <a:r>
              <a:rPr lang="en-US" sz="1200" dirty="0" smtClean="0"/>
              <a:t>(DPST)</a:t>
            </a:r>
          </a:p>
          <a:p>
            <a:pPr lvl="2"/>
            <a:r>
              <a:rPr lang="en-US" sz="1200" dirty="0" smtClean="0"/>
              <a:t>Soldering</a:t>
            </a:r>
          </a:p>
          <a:p>
            <a:pPr lvl="1"/>
            <a:r>
              <a:rPr lang="en-US" sz="1400" b="1" dirty="0" smtClean="0"/>
              <a:t>Demonstration/ Presentation</a:t>
            </a:r>
            <a:endParaRPr lang="en-US" sz="1400" b="1" dirty="0"/>
          </a:p>
          <a:p>
            <a:pPr lvl="2"/>
            <a:r>
              <a:rPr lang="en-US" sz="1200" dirty="0" smtClean="0"/>
              <a:t>Played </a:t>
            </a:r>
            <a:r>
              <a:rPr lang="en-US" sz="1200" dirty="0"/>
              <a:t>Guitar for Amp </a:t>
            </a:r>
            <a:r>
              <a:rPr lang="en-US" sz="1200" dirty="0" smtClean="0"/>
              <a:t>Testing</a:t>
            </a:r>
          </a:p>
          <a:p>
            <a:pPr lvl="2"/>
            <a:r>
              <a:rPr lang="en-US" sz="1200" dirty="0" smtClean="0"/>
              <a:t>Organized  </a:t>
            </a:r>
            <a:r>
              <a:rPr lang="en-US" sz="1200" dirty="0"/>
              <a:t>Presentation Materials and PowerPoint</a:t>
            </a:r>
          </a:p>
          <a:p>
            <a:pPr lvl="1"/>
            <a:endParaRPr lang="en-US" sz="12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28803" y="1274727"/>
            <a:ext cx="3988660" cy="558327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Octavio L. Gonzalez:</a:t>
            </a:r>
          </a:p>
          <a:p>
            <a:pPr lvl="1"/>
            <a:r>
              <a:rPr lang="en-US" sz="1400" b="1" dirty="0" smtClean="0"/>
              <a:t>Conceptual</a:t>
            </a:r>
          </a:p>
          <a:p>
            <a:pPr lvl="2"/>
            <a:r>
              <a:rPr lang="en-US" sz="1200" dirty="0" smtClean="0"/>
              <a:t>Purpose and Methods</a:t>
            </a:r>
            <a:endParaRPr lang="en-US" sz="1200" dirty="0"/>
          </a:p>
          <a:p>
            <a:pPr lvl="2"/>
            <a:r>
              <a:rPr lang="en-US" sz="1200" dirty="0" smtClean="0"/>
              <a:t>Relevancy and Guidance</a:t>
            </a:r>
            <a:endParaRPr lang="en-US" sz="1400" dirty="0"/>
          </a:p>
          <a:p>
            <a:pPr lvl="1"/>
            <a:r>
              <a:rPr lang="en-US" sz="1400" b="1" dirty="0" smtClean="0"/>
              <a:t>Integration</a:t>
            </a:r>
            <a:r>
              <a:rPr lang="en-US" sz="1400" b="1" dirty="0"/>
              <a:t>/Design</a:t>
            </a:r>
          </a:p>
          <a:p>
            <a:pPr lvl="2"/>
            <a:r>
              <a:rPr lang="en-US" sz="1200" dirty="0"/>
              <a:t>Specifications and </a:t>
            </a:r>
            <a:r>
              <a:rPr lang="en-US" sz="1200" dirty="0" smtClean="0"/>
              <a:t>Cross-Compatibility</a:t>
            </a:r>
          </a:p>
          <a:p>
            <a:pPr lvl="2"/>
            <a:r>
              <a:rPr lang="en-US" sz="1200" dirty="0" smtClean="0"/>
              <a:t>Modification Constraints</a:t>
            </a:r>
          </a:p>
          <a:p>
            <a:pPr lvl="2"/>
            <a:r>
              <a:rPr lang="en-US" sz="1200" dirty="0"/>
              <a:t>Schematic </a:t>
            </a:r>
            <a:r>
              <a:rPr lang="en-US" sz="1200" dirty="0" smtClean="0"/>
              <a:t>Validation</a:t>
            </a:r>
          </a:p>
          <a:p>
            <a:pPr lvl="2"/>
            <a:r>
              <a:rPr lang="en-US" sz="1200" dirty="0" smtClean="0"/>
              <a:t>Layout and </a:t>
            </a:r>
            <a:r>
              <a:rPr lang="en-US" sz="1200" dirty="0"/>
              <a:t>S</a:t>
            </a:r>
            <a:r>
              <a:rPr lang="en-US" sz="1200" dirty="0" smtClean="0"/>
              <a:t>ectionalizing</a:t>
            </a:r>
            <a:endParaRPr lang="en-US" sz="1200" dirty="0"/>
          </a:p>
          <a:p>
            <a:pPr lvl="1"/>
            <a:r>
              <a:rPr lang="en-US" sz="1400" b="1" dirty="0" smtClean="0"/>
              <a:t>Implementation</a:t>
            </a:r>
            <a:endParaRPr lang="en-US" sz="1400" b="1" dirty="0"/>
          </a:p>
          <a:p>
            <a:pPr lvl="2"/>
            <a:r>
              <a:rPr lang="en-US" sz="1200" dirty="0"/>
              <a:t>Breadboard </a:t>
            </a:r>
            <a:r>
              <a:rPr lang="en-US" sz="1200" dirty="0" smtClean="0"/>
              <a:t>Implementation</a:t>
            </a:r>
          </a:p>
          <a:p>
            <a:pPr lvl="2"/>
            <a:r>
              <a:rPr lang="en-US" sz="1200" dirty="0" smtClean="0"/>
              <a:t>Integration/Revision Modifications</a:t>
            </a:r>
          </a:p>
          <a:p>
            <a:pPr lvl="2"/>
            <a:r>
              <a:rPr lang="en-US" sz="1200" dirty="0" smtClean="0"/>
              <a:t>Soldering, Fabrication, Construction</a:t>
            </a:r>
          </a:p>
          <a:p>
            <a:pPr lvl="1"/>
            <a:r>
              <a:rPr lang="en-US" sz="1400" b="1" dirty="0" smtClean="0"/>
              <a:t>Testing</a:t>
            </a:r>
            <a:endParaRPr lang="en-US" sz="1400" b="1" dirty="0"/>
          </a:p>
          <a:p>
            <a:pPr lvl="2"/>
            <a:r>
              <a:rPr lang="en-US" sz="1200" dirty="0"/>
              <a:t>Primary Testing/Troubleshooting</a:t>
            </a:r>
          </a:p>
          <a:p>
            <a:pPr lvl="2"/>
            <a:r>
              <a:rPr lang="en-US" sz="1200" dirty="0" smtClean="0"/>
              <a:t>Circuit Verifications</a:t>
            </a:r>
            <a:endParaRPr lang="en-US" sz="1200" dirty="0"/>
          </a:p>
          <a:p>
            <a:pPr lvl="1"/>
            <a:r>
              <a:rPr lang="en-US" sz="1400" b="1" dirty="0"/>
              <a:t>Demonstration/ Presentation</a:t>
            </a:r>
          </a:p>
          <a:p>
            <a:pPr lvl="2"/>
            <a:r>
              <a:rPr lang="en-US" sz="1200" dirty="0" smtClean="0"/>
              <a:t>Organized  </a:t>
            </a:r>
            <a:r>
              <a:rPr lang="en-US" sz="1200" dirty="0"/>
              <a:t>Presentation Materials and </a:t>
            </a:r>
            <a:r>
              <a:rPr lang="en-US" sz="1200" dirty="0" smtClean="0"/>
              <a:t>PowerPoint</a:t>
            </a:r>
            <a:endParaRPr lang="en-US" sz="1200" dirty="0"/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931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1012"/>
            <a:ext cx="7313613" cy="868362"/>
          </a:xfrm>
        </p:spPr>
        <p:txBody>
          <a:bodyPr/>
          <a:lstStyle/>
          <a:p>
            <a:r>
              <a:rPr lang="en-US" dirty="0" smtClean="0"/>
              <a:t>Marshall MG10 Guitar Amplifier Schematic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5137"/>
            <a:ext cx="7313613" cy="46573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b="1" u="sng" dirty="0"/>
          </a:p>
          <a:p>
            <a:pPr marL="0" indent="0">
              <a:buNone/>
            </a:pPr>
            <a:endParaRPr lang="en-US" sz="1800" b="1" u="sng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3"/>
          <a:stretch/>
        </p:blipFill>
        <p:spPr>
          <a:xfrm>
            <a:off x="204762" y="2027834"/>
            <a:ext cx="8736448" cy="452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Supply Section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11" t="2887" r="49811" b="61132"/>
          <a:stretch/>
        </p:blipFill>
        <p:spPr>
          <a:xfrm>
            <a:off x="4969948" y="3132670"/>
            <a:ext cx="3666066" cy="3242733"/>
          </a:xfrm>
        </p:spPr>
      </p:pic>
      <p:sp>
        <p:nvSpPr>
          <p:cNvPr id="7" name="Rounded Rectangle 6"/>
          <p:cNvSpPr/>
          <p:nvPr/>
        </p:nvSpPr>
        <p:spPr>
          <a:xfrm>
            <a:off x="5003814" y="3124204"/>
            <a:ext cx="2548467" cy="24638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43485" r="51077" b="22462"/>
          <a:stretch/>
        </p:blipFill>
        <p:spPr>
          <a:xfrm>
            <a:off x="601147" y="1951584"/>
            <a:ext cx="5012267" cy="203623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14880" y="1820351"/>
            <a:ext cx="5367867" cy="230293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64216" y="4004739"/>
            <a:ext cx="270930" cy="27940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50476" y="2643319"/>
            <a:ext cx="256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Implementation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08215" y="4055548"/>
            <a:ext cx="166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Schematic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1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Input/Pre-Amp Section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27" t="12095" r="38444" b="57467"/>
          <a:stretch/>
        </p:blipFill>
        <p:spPr>
          <a:xfrm>
            <a:off x="4741339" y="3251208"/>
            <a:ext cx="3174999" cy="2743200"/>
          </a:xfrm>
        </p:spPr>
      </p:pic>
      <p:sp>
        <p:nvSpPr>
          <p:cNvPr id="7" name="Rounded Rectangle 6"/>
          <p:cNvSpPr/>
          <p:nvPr/>
        </p:nvSpPr>
        <p:spPr>
          <a:xfrm>
            <a:off x="4775205" y="3708414"/>
            <a:ext cx="3141133" cy="134619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-57" r="75714" b="56871"/>
          <a:stretch/>
        </p:blipFill>
        <p:spPr>
          <a:xfrm>
            <a:off x="1481672" y="1985441"/>
            <a:ext cx="2489200" cy="258233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210739" y="1811875"/>
            <a:ext cx="2997199" cy="288543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224870" y="3259670"/>
            <a:ext cx="694268" cy="44874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96939" y="2753396"/>
            <a:ext cx="256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Implementation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9606" y="4597413"/>
            <a:ext cx="166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Schematic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Overdrive Section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27" t="12095" r="38444" b="45630"/>
          <a:stretch/>
        </p:blipFill>
        <p:spPr>
          <a:xfrm>
            <a:off x="5019146" y="2675467"/>
            <a:ext cx="3174999" cy="3810000"/>
          </a:xfrm>
        </p:spPr>
      </p:pic>
      <p:sp>
        <p:nvSpPr>
          <p:cNvPr id="7" name="Rounded Rectangle 6"/>
          <p:cNvSpPr/>
          <p:nvPr/>
        </p:nvSpPr>
        <p:spPr>
          <a:xfrm>
            <a:off x="6399212" y="2810934"/>
            <a:ext cx="1794933" cy="321733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6" t="142" r="51008" b="56672"/>
          <a:stretch/>
        </p:blipFill>
        <p:spPr>
          <a:xfrm>
            <a:off x="1312331" y="1782233"/>
            <a:ext cx="2556933" cy="258233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58333" y="1608667"/>
            <a:ext cx="2997199" cy="288543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72464" y="3056462"/>
            <a:ext cx="2326748" cy="37253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15941" y="2177647"/>
            <a:ext cx="256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Implementation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7200" y="4394205"/>
            <a:ext cx="166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Schematic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8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Contour Section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588" t="29686" r="38427" b="39594"/>
          <a:stretch/>
        </p:blipFill>
        <p:spPr>
          <a:xfrm>
            <a:off x="4934476" y="3274891"/>
            <a:ext cx="2702453" cy="2768600"/>
          </a:xfrm>
        </p:spPr>
      </p:pic>
      <p:sp>
        <p:nvSpPr>
          <p:cNvPr id="7" name="Rounded Rectangle 6"/>
          <p:cNvSpPr/>
          <p:nvPr/>
        </p:nvSpPr>
        <p:spPr>
          <a:xfrm>
            <a:off x="5620277" y="4502557"/>
            <a:ext cx="1296986" cy="94826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7" t="1" r="37946" b="56318"/>
          <a:stretch/>
        </p:blipFill>
        <p:spPr>
          <a:xfrm>
            <a:off x="2260597" y="1782233"/>
            <a:ext cx="1354668" cy="261197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91269" y="1608667"/>
            <a:ext cx="1761066" cy="288543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857355" y="3056462"/>
            <a:ext cx="1762922" cy="144609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72004" y="2777071"/>
            <a:ext cx="256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Implementation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9124" y="4392497"/>
            <a:ext cx="166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Schematic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0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Overdrive Section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035" t="40650" r="37017" b="32623"/>
          <a:stretch/>
        </p:blipFill>
        <p:spPr>
          <a:xfrm>
            <a:off x="5103811" y="3669011"/>
            <a:ext cx="3149603" cy="2408759"/>
          </a:xfrm>
        </p:spPr>
      </p:pic>
      <p:sp>
        <p:nvSpPr>
          <p:cNvPr id="7" name="Rounded Rectangle 6"/>
          <p:cNvSpPr/>
          <p:nvPr/>
        </p:nvSpPr>
        <p:spPr>
          <a:xfrm>
            <a:off x="5713414" y="4629573"/>
            <a:ext cx="2423054" cy="129539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2" t="1" r="331" b="56318"/>
          <a:stretch/>
        </p:blipFill>
        <p:spPr>
          <a:xfrm>
            <a:off x="846664" y="1905012"/>
            <a:ext cx="3860800" cy="261197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34995" y="1769540"/>
            <a:ext cx="4274079" cy="286003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09074" y="4191010"/>
            <a:ext cx="804340" cy="56555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61475" y="3149622"/>
            <a:ext cx="256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Implementation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4397" y="4578771"/>
            <a:ext cx="166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Schematic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0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7106</TotalTime>
  <Words>334</Words>
  <Application>Microsoft Macintosh PowerPoint</Application>
  <PresentationFormat>On-screen Show (4:3)</PresentationFormat>
  <Paragraphs>84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Inkwell</vt:lpstr>
      <vt:lpstr>EE 320L - Final Laboratory Project: Marshall MG-10 Guitar Amplifier</vt:lpstr>
      <vt:lpstr>Description</vt:lpstr>
      <vt:lpstr>Engineering Roles</vt:lpstr>
      <vt:lpstr>Marshall MG10 Guitar Amplifier Schematic</vt:lpstr>
      <vt:lpstr>Power Supply Section</vt:lpstr>
      <vt:lpstr>Input/Pre-Amp Section</vt:lpstr>
      <vt:lpstr>Overdrive Section</vt:lpstr>
      <vt:lpstr>Contour Section</vt:lpstr>
      <vt:lpstr>Overdrive Section</vt:lpstr>
      <vt:lpstr>Power Amp Section</vt:lpstr>
      <vt:lpstr>Problems Encountered</vt:lpstr>
      <vt:lpstr>Conclusion</vt:lpstr>
      <vt:lpstr>QA and Demo</vt:lpstr>
    </vt:vector>
  </TitlesOfParts>
  <Company>Control Power Concepts - CPC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7:  Multiplier Design</dc:title>
  <dc:creator>Octavio Gonzalez</dc:creator>
  <cp:lastModifiedBy>Octavio Gonzalez</cp:lastModifiedBy>
  <cp:revision>70</cp:revision>
  <cp:lastPrinted>2013-12-03T04:35:58Z</cp:lastPrinted>
  <dcterms:created xsi:type="dcterms:W3CDTF">2013-12-03T01:28:24Z</dcterms:created>
  <dcterms:modified xsi:type="dcterms:W3CDTF">2015-05-06T07:18:21Z</dcterms:modified>
</cp:coreProperties>
</file>