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7" r:id="rId2"/>
    <p:sldId id="258" r:id="rId3"/>
    <p:sldId id="259" r:id="rId4"/>
    <p:sldId id="275" r:id="rId5"/>
    <p:sldId id="266" r:id="rId6"/>
    <p:sldId id="272" r:id="rId7"/>
    <p:sldId id="277" r:id="rId8"/>
    <p:sldId id="273" r:id="rId9"/>
    <p:sldId id="274" r:id="rId10"/>
    <p:sldId id="261" r:id="rId11"/>
    <p:sldId id="262" r:id="rId12"/>
    <p:sldId id="276" r:id="rId13"/>
    <p:sldId id="26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694924C-4433-4158-9CE3-EEEC210C098B}"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2879439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94924C-4433-4158-9CE3-EEEC210C098B}"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703998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94924C-4433-4158-9CE3-EEEC210C098B}"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36444B1-E891-46BA-8FC5-3FD039395490}"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17047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694924C-4433-4158-9CE3-EEEC210C098B}"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34042863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694924C-4433-4158-9CE3-EEEC210C098B}"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36444B1-E891-46BA-8FC5-3FD039395490}"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38340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694924C-4433-4158-9CE3-EEEC210C098B}"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28350623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94924C-4433-4158-9CE3-EEEC210C098B}"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2801838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94924C-4433-4158-9CE3-EEEC210C098B}"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1345475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94924C-4433-4158-9CE3-EEEC210C098B}"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2164375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94924C-4433-4158-9CE3-EEEC210C098B}"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80558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694924C-4433-4158-9CE3-EEEC210C098B}"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242899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694924C-4433-4158-9CE3-EEEC210C098B}" type="datetimeFigureOut">
              <a:rPr lang="en-US" smtClean="0"/>
              <a:t>12/4/2014</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3090389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694924C-4433-4158-9CE3-EEEC210C098B}" type="datetimeFigureOut">
              <a:rPr lang="en-US" smtClean="0"/>
              <a:t>12/4/2014</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286279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94924C-4433-4158-9CE3-EEEC210C098B}" type="datetimeFigureOut">
              <a:rPr lang="en-US" smtClean="0"/>
              <a:t>12/4/2014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2301788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94924C-4433-4158-9CE3-EEEC210C098B}"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3500041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94924C-4433-4158-9CE3-EEEC210C098B}"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36444B1-E891-46BA-8FC5-3FD039395490}" type="slidenum">
              <a:rPr lang="en-US" smtClean="0"/>
              <a:t>‹#›</a:t>
            </a:fld>
            <a:endParaRPr lang="en-US"/>
          </a:p>
        </p:txBody>
      </p:sp>
    </p:spTree>
    <p:extLst>
      <p:ext uri="{BB962C8B-B14F-4D97-AF65-F5344CB8AC3E}">
        <p14:creationId xmlns:p14="http://schemas.microsoft.com/office/powerpoint/2010/main" val="2932316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694924C-4433-4158-9CE3-EEEC210C098B}" type="datetimeFigureOut">
              <a:rPr lang="en-US" smtClean="0"/>
              <a:t>12/4/2014</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36444B1-E891-46BA-8FC5-3FD039395490}" type="slidenum">
              <a:rPr lang="en-US" smtClean="0"/>
              <a:t>‹#›</a:t>
            </a:fld>
            <a:endParaRPr lang="en-US"/>
          </a:p>
        </p:txBody>
      </p:sp>
    </p:spTree>
    <p:extLst>
      <p:ext uri="{BB962C8B-B14F-4D97-AF65-F5344CB8AC3E}">
        <p14:creationId xmlns:p14="http://schemas.microsoft.com/office/powerpoint/2010/main" val="288662823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DE2 Board Slot Machine</a:t>
            </a:r>
            <a:endParaRPr lang="en-US" dirty="0"/>
          </a:p>
        </p:txBody>
      </p:sp>
      <p:sp>
        <p:nvSpPr>
          <p:cNvPr id="3" name="Subtitle 2"/>
          <p:cNvSpPr>
            <a:spLocks noGrp="1"/>
          </p:cNvSpPr>
          <p:nvPr>
            <p:ph type="subTitle" idx="1"/>
          </p:nvPr>
        </p:nvSpPr>
        <p:spPr/>
        <p:txBody>
          <a:bodyPr>
            <a:normAutofit/>
          </a:bodyPr>
          <a:lstStyle/>
          <a:p>
            <a:r>
              <a:rPr lang="en-US" dirty="0" smtClean="0"/>
              <a:t>By Byron Gorsuch &amp; Dane Gentry</a:t>
            </a:r>
            <a:endParaRPr lang="en-US" dirty="0"/>
          </a:p>
        </p:txBody>
      </p:sp>
    </p:spTree>
    <p:extLst>
      <p:ext uri="{BB962C8B-B14F-4D97-AF65-F5344CB8AC3E}">
        <p14:creationId xmlns:p14="http://schemas.microsoft.com/office/powerpoint/2010/main" val="6640348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&amp; Solutions</a:t>
            </a:r>
            <a:endParaRPr lang="en-US" dirty="0"/>
          </a:p>
        </p:txBody>
      </p:sp>
      <p:sp>
        <p:nvSpPr>
          <p:cNvPr id="3" name="Content Placeholder 2"/>
          <p:cNvSpPr>
            <a:spLocks noGrp="1"/>
          </p:cNvSpPr>
          <p:nvPr>
            <p:ph idx="1"/>
          </p:nvPr>
        </p:nvSpPr>
        <p:spPr>
          <a:xfrm>
            <a:off x="1447800" y="1600200"/>
            <a:ext cx="6591985" cy="3777622"/>
          </a:xfrm>
        </p:spPr>
        <p:txBody>
          <a:bodyPr>
            <a:noAutofit/>
          </a:bodyPr>
          <a:lstStyle/>
          <a:p>
            <a:r>
              <a:rPr lang="en-US" sz="2200" dirty="0"/>
              <a:t>27 MHz clock </a:t>
            </a:r>
            <a:r>
              <a:rPr lang="en-US" sz="2200" dirty="0" smtClean="0"/>
              <a:t>didn’t work</a:t>
            </a:r>
          </a:p>
          <a:p>
            <a:r>
              <a:rPr lang="en-US" sz="2200" dirty="0" smtClean="0"/>
              <a:t>Assigning pin_D13 (pin </a:t>
            </a:r>
            <a:r>
              <a:rPr lang="en-US" sz="2200" dirty="0"/>
              <a:t>for </a:t>
            </a:r>
            <a:r>
              <a:rPr lang="en-US" sz="2200" dirty="0" smtClean="0"/>
              <a:t>27 </a:t>
            </a:r>
            <a:r>
              <a:rPr lang="en-US" sz="2200" dirty="0"/>
              <a:t>MHz clock according </a:t>
            </a:r>
            <a:r>
              <a:rPr lang="en-US" sz="2200" dirty="0" smtClean="0"/>
              <a:t>to pin table) to </a:t>
            </a:r>
            <a:r>
              <a:rPr lang="en-US" sz="2200" dirty="0"/>
              <a:t>input of 1</a:t>
            </a:r>
            <a:r>
              <a:rPr lang="en-US" sz="2200" dirty="0" smtClean="0"/>
              <a:t> </a:t>
            </a:r>
            <a:r>
              <a:rPr lang="en-US" sz="2200" dirty="0"/>
              <a:t>of </a:t>
            </a:r>
            <a:r>
              <a:rPr lang="en-US" sz="2200" dirty="0" smtClean="0"/>
              <a:t>CBNGs </a:t>
            </a:r>
            <a:r>
              <a:rPr lang="en-US" sz="2200" dirty="0" smtClean="0">
                <a:sym typeface="Wingdings" panose="05000000000000000000" pitchFamily="2" charset="2"/>
              </a:rPr>
              <a:t> </a:t>
            </a:r>
            <a:r>
              <a:rPr lang="en-US" sz="2200" dirty="0">
                <a:sym typeface="Wingdings" panose="05000000000000000000" pitchFamily="2" charset="2"/>
              </a:rPr>
              <a:t>O</a:t>
            </a:r>
            <a:r>
              <a:rPr lang="en-US" sz="2200" dirty="0" smtClean="0"/>
              <a:t>utput remained </a:t>
            </a:r>
            <a:r>
              <a:rPr lang="en-US" sz="2200" dirty="0"/>
              <a:t>at </a:t>
            </a:r>
            <a:r>
              <a:rPr lang="en-US" sz="2200" dirty="0" smtClean="0"/>
              <a:t>0</a:t>
            </a:r>
          </a:p>
          <a:p>
            <a:r>
              <a:rPr lang="en-US" sz="2200" dirty="0" smtClean="0"/>
              <a:t>Tested </a:t>
            </a:r>
            <a:r>
              <a:rPr lang="en-US" sz="2200" dirty="0"/>
              <a:t>design on multiple DE2 </a:t>
            </a:r>
            <a:r>
              <a:rPr lang="en-US" sz="2200" dirty="0" smtClean="0"/>
              <a:t>boards </a:t>
            </a:r>
            <a:r>
              <a:rPr lang="en-US" sz="2200" dirty="0" smtClean="0">
                <a:sym typeface="Wingdings" panose="05000000000000000000" pitchFamily="2" charset="2"/>
              </a:rPr>
              <a:t> Not hardware error</a:t>
            </a:r>
          </a:p>
          <a:p>
            <a:r>
              <a:rPr lang="en-US" sz="2200" dirty="0" smtClean="0"/>
              <a:t>Function </a:t>
            </a:r>
            <a:r>
              <a:rPr lang="en-US" sz="2200" dirty="0"/>
              <a:t>generator as </a:t>
            </a:r>
            <a:r>
              <a:rPr lang="en-US" sz="2200" dirty="0" smtClean="0"/>
              <a:t>DE2 </a:t>
            </a:r>
            <a:r>
              <a:rPr lang="en-US" sz="2200" dirty="0"/>
              <a:t>external clock </a:t>
            </a:r>
            <a:r>
              <a:rPr lang="en-US" sz="2200" dirty="0" smtClean="0">
                <a:sym typeface="Wingdings" panose="05000000000000000000" pitchFamily="2" charset="2"/>
              </a:rPr>
              <a:t> Cl</a:t>
            </a:r>
            <a:r>
              <a:rPr lang="en-US" sz="2200" dirty="0" smtClean="0"/>
              <a:t>ock wouldn’t </a:t>
            </a:r>
            <a:r>
              <a:rPr lang="en-US" sz="2200" dirty="0"/>
              <a:t>cycle on its </a:t>
            </a:r>
            <a:r>
              <a:rPr lang="en-US" sz="2200" dirty="0" smtClean="0"/>
              <a:t>own </a:t>
            </a:r>
            <a:r>
              <a:rPr lang="en-US" sz="2200" dirty="0" smtClean="0">
                <a:sym typeface="Wingdings" panose="05000000000000000000" pitchFamily="2" charset="2"/>
              </a:rPr>
              <a:t> H</a:t>
            </a:r>
            <a:r>
              <a:rPr lang="en-US" sz="2200" dirty="0" smtClean="0"/>
              <a:t>ad to manually </a:t>
            </a:r>
            <a:r>
              <a:rPr lang="en-US" sz="2200" dirty="0"/>
              <a:t>attach and </a:t>
            </a:r>
            <a:r>
              <a:rPr lang="en-US" sz="2200" dirty="0" smtClean="0"/>
              <a:t>detach probe from function </a:t>
            </a:r>
            <a:r>
              <a:rPr lang="en-US" sz="2200" dirty="0"/>
              <a:t>generator </a:t>
            </a:r>
            <a:r>
              <a:rPr lang="en-US" sz="2200" dirty="0" smtClean="0"/>
              <a:t>to DE2 board</a:t>
            </a:r>
          </a:p>
          <a:p>
            <a:r>
              <a:rPr lang="en-US" sz="2200" dirty="0" smtClean="0"/>
              <a:t>Solved by </a:t>
            </a:r>
            <a:r>
              <a:rPr lang="en-US" sz="2200" dirty="0"/>
              <a:t>using </a:t>
            </a:r>
            <a:r>
              <a:rPr lang="en-US" sz="2200" dirty="0" smtClean="0"/>
              <a:t>cascade </a:t>
            </a:r>
            <a:r>
              <a:rPr lang="en-US" sz="2200" dirty="0"/>
              <a:t>of inverters to form ring </a:t>
            </a:r>
            <a:r>
              <a:rPr lang="en-US" sz="2200" dirty="0" smtClean="0"/>
              <a:t>oscillators as clock (from Lab 3)</a:t>
            </a:r>
            <a:endParaRPr lang="en-US" sz="2200" dirty="0"/>
          </a:p>
        </p:txBody>
      </p:sp>
    </p:spTree>
    <p:extLst>
      <p:ext uri="{BB962C8B-B14F-4D97-AF65-F5344CB8AC3E}">
        <p14:creationId xmlns:p14="http://schemas.microsoft.com/office/powerpoint/2010/main" val="1362537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Interesting Information</a:t>
            </a:r>
            <a:endParaRPr lang="en-US" dirty="0"/>
          </a:p>
        </p:txBody>
      </p:sp>
      <p:sp>
        <p:nvSpPr>
          <p:cNvPr id="3" name="Content Placeholder 2"/>
          <p:cNvSpPr>
            <a:spLocks noGrp="1"/>
          </p:cNvSpPr>
          <p:nvPr>
            <p:ph idx="1"/>
          </p:nvPr>
        </p:nvSpPr>
        <p:spPr>
          <a:xfrm>
            <a:off x="457200" y="1447800"/>
            <a:ext cx="8229600" cy="4525963"/>
          </a:xfrm>
        </p:spPr>
        <p:txBody>
          <a:bodyPr>
            <a:noAutofit/>
          </a:bodyPr>
          <a:lstStyle/>
          <a:p>
            <a:r>
              <a:rPr lang="en-US" sz="2900" dirty="0" smtClean="0"/>
              <a:t>Slot </a:t>
            </a:r>
            <a:r>
              <a:rPr lang="en-US" sz="2900" dirty="0"/>
              <a:t>machines in casinos work just like ours. M</a:t>
            </a:r>
            <a:r>
              <a:rPr lang="en-US" sz="2900" dirty="0" smtClean="0"/>
              <a:t>oment </a:t>
            </a:r>
            <a:r>
              <a:rPr lang="en-US" sz="2900" dirty="0"/>
              <a:t>the button </a:t>
            </a:r>
            <a:r>
              <a:rPr lang="en-US" sz="2900" dirty="0" smtClean="0"/>
              <a:t>on </a:t>
            </a:r>
            <a:r>
              <a:rPr lang="en-US" sz="2900" dirty="0"/>
              <a:t>machine is </a:t>
            </a:r>
            <a:r>
              <a:rPr lang="en-US" sz="2900" dirty="0" smtClean="0"/>
              <a:t>pressed, game </a:t>
            </a:r>
            <a:r>
              <a:rPr lang="en-US" sz="2900" dirty="0"/>
              <a:t>will choose 1</a:t>
            </a:r>
            <a:r>
              <a:rPr lang="en-US" sz="2900" dirty="0" smtClean="0"/>
              <a:t> </a:t>
            </a:r>
            <a:r>
              <a:rPr lang="en-US" sz="2900" dirty="0"/>
              <a:t>random #</a:t>
            </a:r>
            <a:r>
              <a:rPr lang="en-US" sz="2900" dirty="0" smtClean="0"/>
              <a:t> </a:t>
            </a:r>
            <a:r>
              <a:rPr lang="en-US" sz="2900" dirty="0"/>
              <a:t>for each reel and stop </a:t>
            </a:r>
            <a:r>
              <a:rPr lang="en-US" sz="2900" dirty="0" smtClean="0"/>
              <a:t>reel </a:t>
            </a:r>
            <a:r>
              <a:rPr lang="en-US" sz="2900" dirty="0"/>
              <a:t>at that appointed position. </a:t>
            </a:r>
            <a:r>
              <a:rPr lang="en-US" sz="2900" dirty="0" smtClean="0"/>
              <a:t>Spinning reels </a:t>
            </a:r>
            <a:r>
              <a:rPr lang="en-US" sz="2900" dirty="0"/>
              <a:t>and </a:t>
            </a:r>
            <a:r>
              <a:rPr lang="en-US" sz="2900" dirty="0" smtClean="0"/>
              <a:t>lights in casinos are just </a:t>
            </a:r>
            <a:r>
              <a:rPr lang="en-US" sz="2900" dirty="0"/>
              <a:t>for </a:t>
            </a:r>
            <a:r>
              <a:rPr lang="en-US" sz="2900" dirty="0" smtClean="0"/>
              <a:t>show</a:t>
            </a:r>
            <a:endParaRPr lang="en-US" sz="2900" dirty="0"/>
          </a:p>
        </p:txBody>
      </p:sp>
    </p:spTree>
    <p:extLst>
      <p:ext uri="{BB962C8B-B14F-4D97-AF65-F5344CB8AC3E}">
        <p14:creationId xmlns:p14="http://schemas.microsoft.com/office/powerpoint/2010/main" val="5942873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Interesting Information</a:t>
            </a:r>
          </a:p>
        </p:txBody>
      </p:sp>
      <p:sp>
        <p:nvSpPr>
          <p:cNvPr id="3" name="Content Placeholder 2"/>
          <p:cNvSpPr>
            <a:spLocks noGrp="1"/>
          </p:cNvSpPr>
          <p:nvPr>
            <p:ph idx="1"/>
          </p:nvPr>
        </p:nvSpPr>
        <p:spPr>
          <a:xfrm>
            <a:off x="1676400" y="1828800"/>
            <a:ext cx="7010399" cy="4419600"/>
          </a:xfrm>
        </p:spPr>
        <p:txBody>
          <a:bodyPr>
            <a:normAutofit fontScale="85000" lnSpcReduction="20000"/>
          </a:bodyPr>
          <a:lstStyle/>
          <a:p>
            <a:r>
              <a:rPr lang="en-US" sz="3400" dirty="0"/>
              <a:t>In theory, one could win at our slot machine every time. Since we used counter based random number generators (CBNG’s) which are not true random number generators, each reel in slot machine changes at constant rate. Possible to measure speed at which each reel changes and press button exactly when winning value is expected to appear. #’s shift so fast, however, that this is beyond human reflexes</a:t>
            </a:r>
          </a:p>
          <a:p>
            <a:endParaRPr lang="en-US" dirty="0"/>
          </a:p>
        </p:txBody>
      </p:sp>
    </p:spTree>
    <p:extLst>
      <p:ext uri="{BB962C8B-B14F-4D97-AF65-F5344CB8AC3E}">
        <p14:creationId xmlns:p14="http://schemas.microsoft.com/office/powerpoint/2010/main" val="3657964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457200" y="1524000"/>
            <a:ext cx="8229600" cy="4525963"/>
          </a:xfrm>
        </p:spPr>
        <p:txBody>
          <a:bodyPr>
            <a:noAutofit/>
          </a:bodyPr>
          <a:lstStyle/>
          <a:p>
            <a:r>
              <a:rPr lang="en-US" sz="2100" dirty="0"/>
              <a:t>Each “reel” has 8 possible values. Any set of 3 matching #’s is a winner. Probability of winning our slot machine is 1/64 (assuming true randomness) </a:t>
            </a:r>
            <a:r>
              <a:rPr lang="en-US" sz="2100" dirty="0">
                <a:sym typeface="Wingdings" panose="05000000000000000000" pitchFamily="2" charset="2"/>
              </a:rPr>
              <a:t></a:t>
            </a:r>
            <a:r>
              <a:rPr lang="en-US" sz="2100" dirty="0"/>
              <a:t> 1.56% chance to </a:t>
            </a:r>
            <a:r>
              <a:rPr lang="en-US" sz="2100" dirty="0" smtClean="0"/>
              <a:t>win</a:t>
            </a:r>
          </a:p>
          <a:p>
            <a:r>
              <a:rPr lang="en-US" sz="2100" dirty="0" smtClean="0"/>
              <a:t>For a slot machine, it is ideal for the RNG to be unpredictable which is why CBNG is favorable to a </a:t>
            </a:r>
            <a:r>
              <a:rPr lang="en-US" sz="2100" dirty="0"/>
              <a:t>linear feedback shift register (LFSR</a:t>
            </a:r>
            <a:r>
              <a:rPr lang="en-US" sz="2100" dirty="0" smtClean="0"/>
              <a:t>) which has a cyclic process and once figured out can be beat every time.</a:t>
            </a:r>
          </a:p>
          <a:p>
            <a:r>
              <a:rPr lang="en-US" sz="2100" dirty="0" smtClean="0"/>
              <a:t>If a specific clock speed is not required, a ring oscillator is a simple way to create a clock and can be done with a single IC.</a:t>
            </a:r>
          </a:p>
        </p:txBody>
      </p:sp>
    </p:spTree>
    <p:extLst>
      <p:ext uri="{BB962C8B-B14F-4D97-AF65-F5344CB8AC3E}">
        <p14:creationId xmlns:p14="http://schemas.microsoft.com/office/powerpoint/2010/main" val="331950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Description</a:t>
            </a:r>
            <a:endParaRPr lang="en-US" dirty="0"/>
          </a:p>
        </p:txBody>
      </p:sp>
      <p:sp>
        <p:nvSpPr>
          <p:cNvPr id="3" name="Content Placeholder 2"/>
          <p:cNvSpPr>
            <a:spLocks noGrp="1"/>
          </p:cNvSpPr>
          <p:nvPr>
            <p:ph idx="1"/>
          </p:nvPr>
        </p:nvSpPr>
        <p:spPr>
          <a:xfrm>
            <a:off x="1447800" y="1752600"/>
            <a:ext cx="6591985" cy="3777622"/>
          </a:xfrm>
        </p:spPr>
        <p:txBody>
          <a:bodyPr>
            <a:noAutofit/>
          </a:bodyPr>
          <a:lstStyle/>
          <a:p>
            <a:r>
              <a:rPr lang="en-US" sz="2300" dirty="0"/>
              <a:t>S</a:t>
            </a:r>
            <a:r>
              <a:rPr lang="en-US" sz="2300" dirty="0" smtClean="0"/>
              <a:t>lot </a:t>
            </a:r>
            <a:r>
              <a:rPr lang="en-US" sz="2300" dirty="0"/>
              <a:t>machine game </a:t>
            </a:r>
            <a:r>
              <a:rPr lang="en-US" sz="2300" dirty="0" smtClean="0"/>
              <a:t>implementation on DE2</a:t>
            </a:r>
          </a:p>
          <a:p>
            <a:r>
              <a:rPr lang="en-US" sz="2300" dirty="0" smtClean="0"/>
              <a:t>Quartus </a:t>
            </a:r>
            <a:r>
              <a:rPr lang="en-US" sz="2300" dirty="0"/>
              <a:t>circuit </a:t>
            </a:r>
            <a:r>
              <a:rPr lang="en-US" sz="2300" dirty="0" smtClean="0"/>
              <a:t>schematic</a:t>
            </a:r>
          </a:p>
          <a:p>
            <a:pPr lvl="1"/>
            <a:r>
              <a:rPr lang="en-US" sz="2300" dirty="0" smtClean="0"/>
              <a:t>3 random </a:t>
            </a:r>
            <a:r>
              <a:rPr lang="en-US" sz="2300" dirty="0"/>
              <a:t>number </a:t>
            </a:r>
            <a:r>
              <a:rPr lang="en-US" sz="2300" dirty="0" smtClean="0"/>
              <a:t>generators </a:t>
            </a:r>
            <a:r>
              <a:rPr lang="en-US" sz="2300" dirty="0"/>
              <a:t>each with a </a:t>
            </a:r>
            <a:r>
              <a:rPr lang="en-US" sz="2300" dirty="0" smtClean="0"/>
              <a:t>clock</a:t>
            </a:r>
          </a:p>
          <a:p>
            <a:pPr lvl="2"/>
            <a:r>
              <a:rPr lang="en-US" sz="2300" dirty="0" smtClean="0"/>
              <a:t>Counter Based Number Generator (CBNG)</a:t>
            </a:r>
          </a:p>
          <a:p>
            <a:pPr lvl="1"/>
            <a:r>
              <a:rPr lang="en-US" sz="2300" dirty="0" smtClean="0"/>
              <a:t>Comparator</a:t>
            </a:r>
          </a:p>
          <a:p>
            <a:pPr lvl="2"/>
            <a:r>
              <a:rPr lang="en-US" sz="2300" dirty="0" smtClean="0"/>
              <a:t>Win </a:t>
            </a:r>
            <a:r>
              <a:rPr lang="en-US" sz="2300" dirty="0"/>
              <a:t>if all </a:t>
            </a:r>
            <a:r>
              <a:rPr lang="en-US" sz="2300" dirty="0" smtClean="0"/>
              <a:t>3</a:t>
            </a:r>
            <a:r>
              <a:rPr lang="en-US" sz="2300" dirty="0"/>
              <a:t> </a:t>
            </a:r>
            <a:r>
              <a:rPr lang="en-US" sz="2300" dirty="0" smtClean="0"/>
              <a:t>random </a:t>
            </a:r>
            <a:r>
              <a:rPr lang="en-US" sz="2300" dirty="0"/>
              <a:t>numbers generated are </a:t>
            </a:r>
            <a:r>
              <a:rPr lang="en-US" sz="2300" dirty="0" smtClean="0"/>
              <a:t>equivalent</a:t>
            </a:r>
          </a:p>
          <a:p>
            <a:pPr lvl="3"/>
            <a:r>
              <a:rPr lang="en-US" sz="2300" dirty="0" smtClean="0"/>
              <a:t>LED’s </a:t>
            </a:r>
            <a:r>
              <a:rPr lang="en-US" sz="2300" dirty="0"/>
              <a:t>light </a:t>
            </a:r>
            <a:r>
              <a:rPr lang="en-US" sz="2300" dirty="0" smtClean="0"/>
              <a:t>up</a:t>
            </a:r>
            <a:endParaRPr lang="en-US" sz="2300" dirty="0"/>
          </a:p>
        </p:txBody>
      </p:sp>
    </p:spTree>
    <p:extLst>
      <p:ext uri="{BB962C8B-B14F-4D97-AF65-F5344CB8AC3E}">
        <p14:creationId xmlns:p14="http://schemas.microsoft.com/office/powerpoint/2010/main" val="2843188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Roles of Group Members</a:t>
            </a:r>
            <a:endParaRPr lang="en-US" dirty="0"/>
          </a:p>
        </p:txBody>
      </p:sp>
      <p:sp>
        <p:nvSpPr>
          <p:cNvPr id="3" name="Content Placeholder 2"/>
          <p:cNvSpPr>
            <a:spLocks noGrp="1"/>
          </p:cNvSpPr>
          <p:nvPr>
            <p:ph idx="1"/>
          </p:nvPr>
        </p:nvSpPr>
        <p:spPr/>
        <p:txBody>
          <a:bodyPr>
            <a:normAutofit/>
          </a:bodyPr>
          <a:lstStyle/>
          <a:p>
            <a:r>
              <a:rPr lang="en-US" sz="2400" u="sng" dirty="0"/>
              <a:t>Byron Gorsuch:</a:t>
            </a:r>
            <a:endParaRPr lang="en-US" sz="2400" dirty="0"/>
          </a:p>
          <a:p>
            <a:pPr lvl="1"/>
            <a:r>
              <a:rPr lang="en-US" sz="2000" dirty="0"/>
              <a:t>Brainstorm of potential projects</a:t>
            </a:r>
          </a:p>
          <a:p>
            <a:pPr lvl="1"/>
            <a:r>
              <a:rPr lang="en-US" sz="2000" dirty="0"/>
              <a:t>Quartus circuit schematic design</a:t>
            </a:r>
          </a:p>
          <a:p>
            <a:pPr lvl="1"/>
            <a:r>
              <a:rPr lang="en-US" sz="2000" dirty="0"/>
              <a:t>Generation of simulation waveform</a:t>
            </a:r>
          </a:p>
          <a:p>
            <a:pPr lvl="1"/>
            <a:r>
              <a:rPr lang="en-US" sz="2000" dirty="0"/>
              <a:t>Obtained DE2 board for implementation</a:t>
            </a:r>
          </a:p>
          <a:p>
            <a:pPr lvl="1"/>
            <a:r>
              <a:rPr lang="en-US" sz="2000" dirty="0"/>
              <a:t>Final project report</a:t>
            </a:r>
          </a:p>
          <a:p>
            <a:pPr lvl="1"/>
            <a:r>
              <a:rPr lang="en-US" sz="2000" dirty="0"/>
              <a:t>Final </a:t>
            </a:r>
            <a:r>
              <a:rPr lang="en-US" sz="2000" dirty="0" smtClean="0"/>
              <a:t>PowerPoint presentation</a:t>
            </a:r>
            <a:endParaRPr lang="en-US" sz="2000" dirty="0"/>
          </a:p>
        </p:txBody>
      </p:sp>
    </p:spTree>
    <p:extLst>
      <p:ext uri="{BB962C8B-B14F-4D97-AF65-F5344CB8AC3E}">
        <p14:creationId xmlns:p14="http://schemas.microsoft.com/office/powerpoint/2010/main" val="30053756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of Group Members</a:t>
            </a:r>
          </a:p>
        </p:txBody>
      </p:sp>
      <p:sp>
        <p:nvSpPr>
          <p:cNvPr id="3" name="Content Placeholder 2"/>
          <p:cNvSpPr>
            <a:spLocks noGrp="1"/>
          </p:cNvSpPr>
          <p:nvPr>
            <p:ph idx="1"/>
          </p:nvPr>
        </p:nvSpPr>
        <p:spPr/>
        <p:txBody>
          <a:bodyPr/>
          <a:lstStyle/>
          <a:p>
            <a:r>
              <a:rPr lang="en-US" sz="2400" u="sng" dirty="0"/>
              <a:t>Dane Gentry:</a:t>
            </a:r>
            <a:endParaRPr lang="en-US" sz="2400" dirty="0"/>
          </a:p>
          <a:p>
            <a:pPr lvl="1"/>
            <a:r>
              <a:rPr lang="en-US" sz="2000" dirty="0"/>
              <a:t>Brainstorm of potential projects</a:t>
            </a:r>
          </a:p>
          <a:p>
            <a:pPr lvl="1"/>
            <a:r>
              <a:rPr lang="en-US" sz="2000" dirty="0"/>
              <a:t>Obtained DE2 board for implementation</a:t>
            </a:r>
          </a:p>
          <a:p>
            <a:pPr lvl="1"/>
            <a:r>
              <a:rPr lang="en-US" sz="2000" dirty="0"/>
              <a:t>Pin assignments</a:t>
            </a:r>
          </a:p>
          <a:p>
            <a:pPr lvl="1"/>
            <a:r>
              <a:rPr lang="en-US" sz="2000" dirty="0"/>
              <a:t>Implementation of </a:t>
            </a:r>
            <a:r>
              <a:rPr lang="en-US" sz="2000" dirty="0" err="1"/>
              <a:t>Quartus</a:t>
            </a:r>
            <a:r>
              <a:rPr lang="en-US" sz="2000" dirty="0"/>
              <a:t> circuit schematic onto DE2 board</a:t>
            </a:r>
          </a:p>
          <a:p>
            <a:pPr lvl="1"/>
            <a:r>
              <a:rPr lang="en-US" sz="2000" dirty="0"/>
              <a:t>Final project report</a:t>
            </a:r>
          </a:p>
          <a:p>
            <a:pPr lvl="1"/>
            <a:r>
              <a:rPr lang="en-US" sz="2000" dirty="0"/>
              <a:t>Final PowerPoint presentation</a:t>
            </a:r>
          </a:p>
          <a:p>
            <a:endParaRPr lang="en-US" dirty="0"/>
          </a:p>
        </p:txBody>
      </p:sp>
    </p:spTree>
    <p:extLst>
      <p:ext uri="{BB962C8B-B14F-4D97-AF65-F5344CB8AC3E}">
        <p14:creationId xmlns:p14="http://schemas.microsoft.com/office/powerpoint/2010/main" val="2360154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Quartus Circuit Schematics</a:t>
            </a:r>
            <a:endParaRPr lang="en-US" dirty="0"/>
          </a:p>
        </p:txBody>
      </p:sp>
      <p:sp>
        <p:nvSpPr>
          <p:cNvPr id="3" name="Content Placeholder 2"/>
          <p:cNvSpPr>
            <a:spLocks noGrp="1"/>
          </p:cNvSpPr>
          <p:nvPr>
            <p:ph idx="1"/>
          </p:nvPr>
        </p:nvSpPr>
        <p:spPr>
          <a:xfrm>
            <a:off x="1352207" y="1371600"/>
            <a:ext cx="6591985" cy="3777622"/>
          </a:xfrm>
        </p:spPr>
        <p:txBody>
          <a:bodyPr>
            <a:normAutofit/>
          </a:bodyPr>
          <a:lstStyle/>
          <a:p>
            <a:pPr marL="0" indent="0" algn="ctr">
              <a:buNone/>
            </a:pPr>
            <a:r>
              <a:rPr lang="en-US" sz="2000" dirty="0" smtClean="0"/>
              <a:t>Original CBNG Schematic</a:t>
            </a:r>
            <a:endParaRPr lang="en-US" sz="2000" dirty="0"/>
          </a:p>
          <a:p>
            <a:pPr lvl="1"/>
            <a:endParaRPr lang="en-US"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304799" y="1883664"/>
            <a:ext cx="8686800" cy="3852864"/>
          </a:xfrm>
          <a:prstGeom prst="rect">
            <a:avLst/>
          </a:prstGeom>
        </p:spPr>
      </p:pic>
    </p:spTree>
    <p:extLst>
      <p:ext uri="{BB962C8B-B14F-4D97-AF65-F5344CB8AC3E}">
        <p14:creationId xmlns:p14="http://schemas.microsoft.com/office/powerpoint/2010/main" val="13562339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Quartus Circuit Schematics</a:t>
            </a:r>
            <a:endParaRPr lang="en-US" dirty="0"/>
          </a:p>
        </p:txBody>
      </p:sp>
      <p:sp>
        <p:nvSpPr>
          <p:cNvPr id="3" name="Content Placeholder 2"/>
          <p:cNvSpPr>
            <a:spLocks noGrp="1"/>
          </p:cNvSpPr>
          <p:nvPr>
            <p:ph idx="1"/>
          </p:nvPr>
        </p:nvSpPr>
        <p:spPr>
          <a:xfrm>
            <a:off x="457200" y="1447800"/>
            <a:ext cx="8229600" cy="4525963"/>
          </a:xfrm>
        </p:spPr>
        <p:txBody>
          <a:bodyPr>
            <a:normAutofit/>
          </a:bodyPr>
          <a:lstStyle/>
          <a:p>
            <a:pPr marL="0" indent="0" algn="ctr">
              <a:buNone/>
            </a:pPr>
            <a:r>
              <a:rPr lang="en-US" sz="2000" dirty="0" smtClean="0"/>
              <a:t>Final Slot Machine Schematic</a:t>
            </a:r>
            <a:endParaRPr lang="en-US" sz="2000" dirty="0"/>
          </a:p>
        </p:txBody>
      </p:sp>
      <p:pic>
        <p:nvPicPr>
          <p:cNvPr id="5" name="Picture 4" descr="F:\CPE200L\Final Project\Pictures\Final_schematic.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2057400"/>
            <a:ext cx="8839200" cy="4648200"/>
          </a:xfrm>
          <a:prstGeom prst="rect">
            <a:avLst/>
          </a:prstGeom>
          <a:noFill/>
          <a:ln>
            <a:noFill/>
          </a:ln>
        </p:spPr>
      </p:pic>
    </p:spTree>
    <p:extLst>
      <p:ext uri="{BB962C8B-B14F-4D97-AF65-F5344CB8AC3E}">
        <p14:creationId xmlns:p14="http://schemas.microsoft.com/office/powerpoint/2010/main" val="2287178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105400" y="-194786"/>
            <a:ext cx="3519336" cy="7016210"/>
          </a:xfrm>
        </p:spPr>
      </p:pic>
      <p:sp>
        <p:nvSpPr>
          <p:cNvPr id="6" name="TextBox 5"/>
          <p:cNvSpPr txBox="1"/>
          <p:nvPr/>
        </p:nvSpPr>
        <p:spPr>
          <a:xfrm>
            <a:off x="685800" y="1600200"/>
            <a:ext cx="3581400" cy="954107"/>
          </a:xfrm>
          <a:prstGeom prst="rect">
            <a:avLst/>
          </a:prstGeom>
          <a:noFill/>
        </p:spPr>
        <p:txBody>
          <a:bodyPr wrap="square" rtlCol="0">
            <a:spAutoFit/>
          </a:bodyPr>
          <a:lstStyle/>
          <a:p>
            <a:r>
              <a:rPr lang="en-US" sz="2800" dirty="0" smtClean="0"/>
              <a:t>To black out unused 7-segs</a:t>
            </a:r>
            <a:endParaRPr lang="en-US" sz="2800" dirty="0"/>
          </a:p>
        </p:txBody>
      </p:sp>
    </p:spTree>
    <p:extLst>
      <p:ext uri="{BB962C8B-B14F-4D97-AF65-F5344CB8AC3E}">
        <p14:creationId xmlns:p14="http://schemas.microsoft.com/office/powerpoint/2010/main" val="41812283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Autofit/>
          </a:bodyPr>
          <a:lstStyle/>
          <a:p>
            <a:r>
              <a:rPr lang="en-US" sz="3600" dirty="0"/>
              <a:t>Simulation Waveforms Generated in Quartus</a:t>
            </a:r>
          </a:p>
        </p:txBody>
      </p:sp>
      <p:pic>
        <p:nvPicPr>
          <p:cNvPr id="4" name="Picture 3" descr="F:\CPE200L\Final Project\Pictures\Wavefor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618" y="1759527"/>
            <a:ext cx="8915400" cy="4724400"/>
          </a:xfrm>
          <a:prstGeom prst="rect">
            <a:avLst/>
          </a:prstGeom>
          <a:noFill/>
          <a:ln>
            <a:noFill/>
          </a:ln>
        </p:spPr>
      </p:pic>
    </p:spTree>
    <p:extLst>
      <p:ext uri="{BB962C8B-B14F-4D97-AF65-F5344CB8AC3E}">
        <p14:creationId xmlns:p14="http://schemas.microsoft.com/office/powerpoint/2010/main" val="21651273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Autofit/>
          </a:bodyPr>
          <a:lstStyle/>
          <a:p>
            <a:r>
              <a:rPr lang="en-US" sz="3600" dirty="0"/>
              <a:t>Simulation Waveforms Generated in Quartus</a:t>
            </a:r>
          </a:p>
        </p:txBody>
      </p:sp>
      <p:pic>
        <p:nvPicPr>
          <p:cNvPr id="5" name="Picture 4" descr="F:\CPE200L\Final Project\Pictures\Waveform2.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600200"/>
            <a:ext cx="8763000" cy="5029200"/>
          </a:xfrm>
          <a:prstGeom prst="rect">
            <a:avLst/>
          </a:prstGeom>
          <a:noFill/>
          <a:ln>
            <a:noFill/>
          </a:ln>
        </p:spPr>
      </p:pic>
    </p:spTree>
    <p:extLst>
      <p:ext uri="{BB962C8B-B14F-4D97-AF65-F5344CB8AC3E}">
        <p14:creationId xmlns:p14="http://schemas.microsoft.com/office/powerpoint/2010/main" val="87133250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18579</TotalTime>
  <Words>463</Words>
  <Application>Microsoft Office PowerPoint</Application>
  <PresentationFormat>On-screen Show (4:3)</PresentationFormat>
  <Paragraphs>47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Wisp</vt:lpstr>
      <vt:lpstr>DE2 Board Slot Machine</vt:lpstr>
      <vt:lpstr>Project Description</vt:lpstr>
      <vt:lpstr>Roles of Group Members</vt:lpstr>
      <vt:lpstr>Roles of Group Members</vt:lpstr>
      <vt:lpstr>Quartus Circuit Schematics</vt:lpstr>
      <vt:lpstr>Quartus Circuit Schematics</vt:lpstr>
      <vt:lpstr>PowerPoint Presentation</vt:lpstr>
      <vt:lpstr>Simulation Waveforms Generated in Quartus</vt:lpstr>
      <vt:lpstr>Simulation Waveforms Generated in Quartus</vt:lpstr>
      <vt:lpstr>Issues &amp; Solutions</vt:lpstr>
      <vt:lpstr>Interesting Information</vt:lpstr>
      <vt:lpstr>Interesting Information</vt:lpstr>
      <vt:lpstr>Conclusions</vt:lpstr>
    </vt:vector>
  </TitlesOfParts>
  <Company>Office Black Edition - tum0r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Dane</dc:creator>
  <cp:lastModifiedBy>Dane</cp:lastModifiedBy>
  <cp:revision>25</cp:revision>
  <dcterms:created xsi:type="dcterms:W3CDTF">2014-11-21T23:50:54Z</dcterms:created>
  <dcterms:modified xsi:type="dcterms:W3CDTF">2014-12-05T02:46:27Z</dcterms:modified>
</cp:coreProperties>
</file>