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handoutMasterIdLst>
    <p:handoutMasterId r:id="rId29"/>
  </p:handoutMasterIdLst>
  <p:sldIdLst>
    <p:sldId id="257" r:id="rId5"/>
    <p:sldId id="267" r:id="rId6"/>
    <p:sldId id="286" r:id="rId7"/>
    <p:sldId id="268" r:id="rId8"/>
    <p:sldId id="269" r:id="rId9"/>
    <p:sldId id="270" r:id="rId10"/>
    <p:sldId id="274" r:id="rId11"/>
    <p:sldId id="275" r:id="rId12"/>
    <p:sldId id="277" r:id="rId13"/>
    <p:sldId id="273" r:id="rId14"/>
    <p:sldId id="276" r:id="rId15"/>
    <p:sldId id="278" r:id="rId16"/>
    <p:sldId id="279" r:id="rId17"/>
    <p:sldId id="280" r:id="rId18"/>
    <p:sldId id="281" r:id="rId19"/>
    <p:sldId id="282" r:id="rId20"/>
    <p:sldId id="283" r:id="rId21"/>
    <p:sldId id="284" r:id="rId22"/>
    <p:sldId id="285" r:id="rId23"/>
    <p:sldId id="291" r:id="rId24"/>
    <p:sldId id="288" r:id="rId25"/>
    <p:sldId id="289" r:id="rId26"/>
    <p:sldId id="290" r:id="rId2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404"/>
    <a:srgbClr val="5F6F0F"/>
    <a:srgbClr val="718412"/>
    <a:srgbClr val="65741A"/>
    <a:srgbClr val="70811D"/>
    <a:srgbClr val="7B8D1F"/>
    <a:srgbClr val="839721"/>
    <a:srgbClr val="95AB25"/>
    <a:srgbClr val="BC5500"/>
    <a:srgbClr val="C4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76" d="100"/>
          <a:sy n="76" d="100"/>
        </p:scale>
        <p:origin x="678" y="96"/>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5/4/2018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5/4/2018</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a:t>
            </a:fld>
            <a:endParaRPr lang="en-US"/>
          </a:p>
        </p:txBody>
      </p:sp>
    </p:spTree>
    <p:extLst>
      <p:ext uri="{BB962C8B-B14F-4D97-AF65-F5344CB8AC3E}">
        <p14:creationId xmlns:p14="http://schemas.microsoft.com/office/powerpoint/2010/main" val="411722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5/4/2018</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5/4/2018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5/4/2018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5/4/2018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5/4/2018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5/4/2018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5/4/2018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5/4/2018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5/4/2018</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gi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612" y="685800"/>
            <a:ext cx="8735325" cy="2000251"/>
          </a:xfrm>
        </p:spPr>
        <p:txBody>
          <a:bodyPr>
            <a:normAutofit fontScale="90000"/>
          </a:bodyPr>
          <a:lstStyle/>
          <a:p>
            <a:r>
              <a:rPr lang="en-US" dirty="0"/>
              <a:t>Inductors and Transformers:</a:t>
            </a:r>
            <a:br>
              <a:rPr lang="en-US" dirty="0"/>
            </a:br>
            <a:r>
              <a:rPr lang="en-US" sz="2400" dirty="0"/>
              <a:t>The magic behind a coil of wire</a:t>
            </a:r>
            <a:br>
              <a:rPr lang="en-US" sz="2400" dirty="0"/>
            </a:br>
            <a:br>
              <a:rPr lang="en-US" sz="2400" dirty="0"/>
            </a:br>
            <a:br>
              <a:rPr lang="en-US" sz="2400" dirty="0"/>
            </a:br>
            <a:r>
              <a:rPr lang="en-US" sz="2400" dirty="0"/>
              <a:t>David Santiago EE221L</a:t>
            </a:r>
            <a:endParaRPr lang="en-US" dirty="0"/>
          </a:p>
        </p:txBody>
      </p:sp>
      <p:sp>
        <p:nvSpPr>
          <p:cNvPr id="5" name="Subtitle 4"/>
          <p:cNvSpPr>
            <a:spLocks noGrp="1"/>
          </p:cNvSpPr>
          <p:nvPr>
            <p:ph type="subTitle" idx="1"/>
          </p:nvPr>
        </p:nvSpPr>
        <p:spPr>
          <a:xfrm>
            <a:off x="1446212" y="3886200"/>
            <a:ext cx="8735325" cy="1752600"/>
          </a:xfrm>
        </p:spPr>
        <p:txBody>
          <a:bodyPr/>
          <a:lstStyle/>
          <a:p>
            <a:endParaRPr lang="en-US" dirty="0"/>
          </a:p>
        </p:txBody>
      </p:sp>
      <p:pic>
        <p:nvPicPr>
          <p:cNvPr id="1028" name="Picture 4" descr="Related image">
            <a:extLst>
              <a:ext uri="{FF2B5EF4-FFF2-40B4-BE49-F238E27FC236}">
                <a16:creationId xmlns:a16="http://schemas.microsoft.com/office/drawing/2014/main" id="{1476CCC0-1389-427A-BA81-2AD4943C7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14239" y="2294270"/>
            <a:ext cx="134302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30387D33-C0FE-407C-BB5C-39D49CE5D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591"/>
          <a:stretch/>
        </p:blipFill>
        <p:spPr bwMode="auto">
          <a:xfrm>
            <a:off x="10010769" y="423861"/>
            <a:ext cx="1864722" cy="254794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Image result for piece of wire">
            <a:extLst>
              <a:ext uri="{FF2B5EF4-FFF2-40B4-BE49-F238E27FC236}">
                <a16:creationId xmlns:a16="http://schemas.microsoft.com/office/drawing/2014/main" id="{9A302345-B81A-40EB-93CD-33F5145CE9EB}"/>
              </a:ext>
            </a:extLst>
          </p:cNvPr>
          <p:cNvSpPr>
            <a:spLocks noChangeAspect="1" noChangeArrowheads="1"/>
          </p:cNvSpPr>
          <p:nvPr/>
        </p:nvSpPr>
        <p:spPr bwMode="auto">
          <a:xfrm>
            <a:off x="2970212" y="3276599"/>
            <a:ext cx="3276601" cy="3276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Image result for transformers engineering">
            <a:extLst>
              <a:ext uri="{FF2B5EF4-FFF2-40B4-BE49-F238E27FC236}">
                <a16:creationId xmlns:a16="http://schemas.microsoft.com/office/drawing/2014/main" id="{5F758BF5-8485-4480-A2D0-6DEBA98E5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503"/>
          <a:stretch/>
        </p:blipFill>
        <p:spPr bwMode="auto">
          <a:xfrm>
            <a:off x="4189412" y="1966404"/>
            <a:ext cx="5646243" cy="24638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100 emoji">
            <a:extLst>
              <a:ext uri="{FF2B5EF4-FFF2-40B4-BE49-F238E27FC236}">
                <a16:creationId xmlns:a16="http://schemas.microsoft.com/office/drawing/2014/main" id="{8BE3EB6E-5FEF-4CED-A224-9F39D4CE1E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2687" y="5041514"/>
            <a:ext cx="1439926" cy="17287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lightning bolt emoji">
            <a:extLst>
              <a:ext uri="{FF2B5EF4-FFF2-40B4-BE49-F238E27FC236}">
                <a16:creationId xmlns:a16="http://schemas.microsoft.com/office/drawing/2014/main" id="{3018E694-103F-4F40-AA3D-0E87428BBB0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34" t="15648" r="24746" b="15648"/>
          <a:stretch/>
        </p:blipFill>
        <p:spPr bwMode="auto">
          <a:xfrm>
            <a:off x="10742612" y="5041514"/>
            <a:ext cx="1132879" cy="17287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coils of wire">
            <a:extLst>
              <a:ext uri="{FF2B5EF4-FFF2-40B4-BE49-F238E27FC236}">
                <a16:creationId xmlns:a16="http://schemas.microsoft.com/office/drawing/2014/main" id="{44F87B58-9E08-4F62-98C7-E3F13CF60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812" y="4914899"/>
            <a:ext cx="5238919" cy="18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D37A-A096-4C74-B693-537A4544ADBC}"/>
              </a:ext>
            </a:extLst>
          </p:cNvPr>
          <p:cNvSpPr>
            <a:spLocks noGrp="1"/>
          </p:cNvSpPr>
          <p:nvPr>
            <p:ph type="title"/>
          </p:nvPr>
        </p:nvSpPr>
        <p:spPr/>
        <p:txBody>
          <a:bodyPr/>
          <a:lstStyle/>
          <a:p>
            <a:r>
              <a:rPr lang="en-US" dirty="0"/>
              <a:t>Calculating the inductance of a small coil:</a:t>
            </a:r>
          </a:p>
        </p:txBody>
      </p:sp>
      <p:sp>
        <p:nvSpPr>
          <p:cNvPr id="3" name="Content Placeholder 2">
            <a:extLst>
              <a:ext uri="{FF2B5EF4-FFF2-40B4-BE49-F238E27FC236}">
                <a16:creationId xmlns:a16="http://schemas.microsoft.com/office/drawing/2014/main" id="{4D91AE3D-359F-44AE-B5A5-6B3562CAB009}"/>
              </a:ext>
            </a:extLst>
          </p:cNvPr>
          <p:cNvSpPr>
            <a:spLocks noGrp="1"/>
          </p:cNvSpPr>
          <p:nvPr>
            <p:ph idx="1"/>
          </p:nvPr>
        </p:nvSpPr>
        <p:spPr/>
        <p:txBody>
          <a:bodyPr/>
          <a:lstStyle/>
          <a:p>
            <a:r>
              <a:rPr lang="en-US" dirty="0"/>
              <a:t>N = 25</a:t>
            </a:r>
          </a:p>
          <a:p>
            <a:r>
              <a:rPr lang="en-US" dirty="0"/>
              <a:t>Radius = 2.5cm</a:t>
            </a:r>
          </a:p>
          <a:p>
            <a:r>
              <a:rPr lang="en-US" dirty="0"/>
              <a:t>Length = 3.5cm</a:t>
            </a:r>
          </a:p>
          <a:p>
            <a:r>
              <a:rPr lang="en-US" dirty="0"/>
              <a:t>Inductance = 44 microhenries</a:t>
            </a:r>
          </a:p>
        </p:txBody>
      </p:sp>
      <p:pic>
        <p:nvPicPr>
          <p:cNvPr id="5" name="Picture 4">
            <a:extLst>
              <a:ext uri="{FF2B5EF4-FFF2-40B4-BE49-F238E27FC236}">
                <a16:creationId xmlns:a16="http://schemas.microsoft.com/office/drawing/2014/main" id="{8D134772-EC6C-4B64-8D92-F42A3526E8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873" t="34440" r="31870" b="15546"/>
          <a:stretch/>
        </p:blipFill>
        <p:spPr>
          <a:xfrm>
            <a:off x="7054990" y="1681744"/>
            <a:ext cx="3764374" cy="4033256"/>
          </a:xfrm>
          <a:prstGeom prst="rect">
            <a:avLst/>
          </a:prstGeom>
        </p:spPr>
      </p:pic>
    </p:spTree>
    <p:extLst>
      <p:ext uri="{BB962C8B-B14F-4D97-AF65-F5344CB8AC3E}">
        <p14:creationId xmlns:p14="http://schemas.microsoft.com/office/powerpoint/2010/main" val="7673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BE94-C396-4EFA-B5C2-9D995B8CB748}"/>
              </a:ext>
            </a:extLst>
          </p:cNvPr>
          <p:cNvSpPr>
            <a:spLocks noGrp="1"/>
          </p:cNvSpPr>
          <p:nvPr>
            <p:ph type="title"/>
          </p:nvPr>
        </p:nvSpPr>
        <p:spPr/>
        <p:txBody>
          <a:bodyPr/>
          <a:lstStyle/>
          <a:p>
            <a:r>
              <a:rPr lang="en-US" dirty="0"/>
              <a:t>Calculating the inductance of a small coil: Experiment</a:t>
            </a:r>
          </a:p>
        </p:txBody>
      </p:sp>
      <p:pic>
        <p:nvPicPr>
          <p:cNvPr id="5" name="Content Placeholder 4">
            <a:extLst>
              <a:ext uri="{FF2B5EF4-FFF2-40B4-BE49-F238E27FC236}">
                <a16:creationId xmlns:a16="http://schemas.microsoft.com/office/drawing/2014/main" id="{6D458DC3-F7EE-4E50-B8A6-986F73BCBD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589" t="56634" r="10850"/>
          <a:stretch/>
        </p:blipFill>
        <p:spPr>
          <a:xfrm>
            <a:off x="26486" y="2791618"/>
            <a:ext cx="3781926" cy="2087939"/>
          </a:xfrm>
        </p:spPr>
      </p:pic>
      <p:pic>
        <p:nvPicPr>
          <p:cNvPr id="7" name="Picture 6">
            <a:extLst>
              <a:ext uri="{FF2B5EF4-FFF2-40B4-BE49-F238E27FC236}">
                <a16:creationId xmlns:a16="http://schemas.microsoft.com/office/drawing/2014/main" id="{CDCF8C5F-9843-4037-B59F-DB8F6510DC6A}"/>
              </a:ext>
            </a:extLst>
          </p:cNvPr>
          <p:cNvPicPr>
            <a:picLocks noChangeAspect="1"/>
          </p:cNvPicPr>
          <p:nvPr/>
        </p:nvPicPr>
        <p:blipFill rotWithShape="1">
          <a:blip r:embed="rId2">
            <a:extLst>
              <a:ext uri="{28A0092B-C50C-407E-A947-70E740481C1C}">
                <a14:useLocalDpi xmlns:a14="http://schemas.microsoft.com/office/drawing/2010/main" val="0"/>
              </a:ext>
            </a:extLst>
          </a:blip>
          <a:srcRect b="44444"/>
          <a:stretch/>
        </p:blipFill>
        <p:spPr>
          <a:xfrm>
            <a:off x="4215126" y="1534695"/>
            <a:ext cx="7947213" cy="4191000"/>
          </a:xfrm>
          <a:prstGeom prst="rect">
            <a:avLst/>
          </a:prstGeom>
        </p:spPr>
      </p:pic>
    </p:spTree>
    <p:extLst>
      <p:ext uri="{BB962C8B-B14F-4D97-AF65-F5344CB8AC3E}">
        <p14:creationId xmlns:p14="http://schemas.microsoft.com/office/powerpoint/2010/main" val="121706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6598-F9ED-432F-8211-5ECBD19F062C}"/>
              </a:ext>
            </a:extLst>
          </p:cNvPr>
          <p:cNvSpPr>
            <a:spLocks noGrp="1"/>
          </p:cNvSpPr>
          <p:nvPr>
            <p:ph type="title"/>
          </p:nvPr>
        </p:nvSpPr>
        <p:spPr/>
        <p:txBody>
          <a:bodyPr/>
          <a:lstStyle/>
          <a:p>
            <a:r>
              <a:rPr lang="en-US" dirty="0"/>
              <a:t>Calculating the inductance of a small coil: Experiment</a:t>
            </a:r>
          </a:p>
        </p:txBody>
      </p:sp>
      <p:sp>
        <p:nvSpPr>
          <p:cNvPr id="3" name="Content Placeholder 2">
            <a:extLst>
              <a:ext uri="{FF2B5EF4-FFF2-40B4-BE49-F238E27FC236}">
                <a16:creationId xmlns:a16="http://schemas.microsoft.com/office/drawing/2014/main" id="{6C3AE39B-23B0-48BC-9A7B-8120CC651E89}"/>
              </a:ext>
            </a:extLst>
          </p:cNvPr>
          <p:cNvSpPr>
            <a:spLocks noGrp="1"/>
          </p:cNvSpPr>
          <p:nvPr>
            <p:ph idx="1"/>
          </p:nvPr>
        </p:nvSpPr>
        <p:spPr/>
        <p:txBody>
          <a:bodyPr/>
          <a:lstStyle/>
          <a:p>
            <a:r>
              <a:rPr lang="en-US" dirty="0"/>
              <a:t>F = 36kHz</a:t>
            </a:r>
          </a:p>
          <a:p>
            <a:r>
              <a:rPr lang="en-US" dirty="0"/>
              <a:t>C = 560nF</a:t>
            </a:r>
          </a:p>
          <a:p>
            <a:r>
              <a:rPr lang="en-US" dirty="0"/>
              <a:t>Inductance = 36uH</a:t>
            </a:r>
          </a:p>
        </p:txBody>
      </p:sp>
      <p:pic>
        <p:nvPicPr>
          <p:cNvPr id="7" name="Picture 6">
            <a:extLst>
              <a:ext uri="{FF2B5EF4-FFF2-40B4-BE49-F238E27FC236}">
                <a16:creationId xmlns:a16="http://schemas.microsoft.com/office/drawing/2014/main" id="{1BBCE4A0-DA3B-426A-9ECA-F6F99AC277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0" t="10108" r="26244" b="7766"/>
          <a:stretch/>
        </p:blipFill>
        <p:spPr>
          <a:xfrm>
            <a:off x="6428733" y="1584291"/>
            <a:ext cx="5595803" cy="4054509"/>
          </a:xfrm>
          <a:prstGeom prst="rect">
            <a:avLst/>
          </a:prstGeom>
        </p:spPr>
      </p:pic>
      <p:pic>
        <p:nvPicPr>
          <p:cNvPr id="9" name="Picture 8">
            <a:extLst>
              <a:ext uri="{FF2B5EF4-FFF2-40B4-BE49-F238E27FC236}">
                <a16:creationId xmlns:a16="http://schemas.microsoft.com/office/drawing/2014/main" id="{016A36BB-83DA-4FA5-961B-1A7361A015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67" t="10108" r="15001" b="23094"/>
          <a:stretch/>
        </p:blipFill>
        <p:spPr>
          <a:xfrm>
            <a:off x="497021" y="3429000"/>
            <a:ext cx="5595803" cy="3330375"/>
          </a:xfrm>
          <a:prstGeom prst="rect">
            <a:avLst/>
          </a:prstGeom>
        </p:spPr>
      </p:pic>
    </p:spTree>
    <p:extLst>
      <p:ext uri="{BB962C8B-B14F-4D97-AF65-F5344CB8AC3E}">
        <p14:creationId xmlns:p14="http://schemas.microsoft.com/office/powerpoint/2010/main" val="373594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8D0C-0898-4097-9ABC-47B6D0AC32D5}"/>
              </a:ext>
            </a:extLst>
          </p:cNvPr>
          <p:cNvSpPr>
            <a:spLocks noGrp="1"/>
          </p:cNvSpPr>
          <p:nvPr>
            <p:ph type="title"/>
          </p:nvPr>
        </p:nvSpPr>
        <p:spPr/>
        <p:txBody>
          <a:bodyPr/>
          <a:lstStyle/>
          <a:p>
            <a:r>
              <a:rPr lang="en-US" dirty="0"/>
              <a:t>Calculating the inductance of a small coil: Results</a:t>
            </a:r>
          </a:p>
        </p:txBody>
      </p:sp>
      <p:sp>
        <p:nvSpPr>
          <p:cNvPr id="3" name="Content Placeholder 2">
            <a:extLst>
              <a:ext uri="{FF2B5EF4-FFF2-40B4-BE49-F238E27FC236}">
                <a16:creationId xmlns:a16="http://schemas.microsoft.com/office/drawing/2014/main" id="{12C86C04-3A19-48B5-A8AE-D325E8C6303C}"/>
              </a:ext>
            </a:extLst>
          </p:cNvPr>
          <p:cNvSpPr>
            <a:spLocks noGrp="1"/>
          </p:cNvSpPr>
          <p:nvPr>
            <p:ph idx="1"/>
          </p:nvPr>
        </p:nvSpPr>
        <p:spPr/>
        <p:txBody>
          <a:bodyPr/>
          <a:lstStyle/>
          <a:p>
            <a:r>
              <a:rPr lang="en-US" dirty="0"/>
              <a:t>Theoretical = 44uH</a:t>
            </a:r>
          </a:p>
          <a:p>
            <a:r>
              <a:rPr lang="en-US" dirty="0"/>
              <a:t>Experimental = 36uH</a:t>
            </a:r>
          </a:p>
          <a:p>
            <a:r>
              <a:rPr lang="en-US" dirty="0"/>
              <a:t>Percent error = 18%</a:t>
            </a:r>
          </a:p>
          <a:p>
            <a:endParaRPr lang="en-US" dirty="0"/>
          </a:p>
          <a:p>
            <a:r>
              <a:rPr lang="en-US" dirty="0"/>
              <a:t>Same with the big coil, the theoretical assumes tightly coiled wires, the error could of come from the very small insulation of the wire </a:t>
            </a:r>
            <a:r>
              <a:rPr lang="en-US" dirty="0" err="1"/>
              <a:t>i</a:t>
            </a:r>
            <a:r>
              <a:rPr lang="en-US" dirty="0"/>
              <a:t> used.</a:t>
            </a:r>
          </a:p>
        </p:txBody>
      </p:sp>
    </p:spTree>
    <p:extLst>
      <p:ext uri="{BB962C8B-B14F-4D97-AF65-F5344CB8AC3E}">
        <p14:creationId xmlns:p14="http://schemas.microsoft.com/office/powerpoint/2010/main" val="26492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56A2-EADE-4219-A7E9-7046F2A53BAC}"/>
              </a:ext>
            </a:extLst>
          </p:cNvPr>
          <p:cNvSpPr>
            <a:spLocks noGrp="1"/>
          </p:cNvSpPr>
          <p:nvPr>
            <p:ph type="title"/>
          </p:nvPr>
        </p:nvSpPr>
        <p:spPr/>
        <p:txBody>
          <a:bodyPr/>
          <a:lstStyle/>
          <a:p>
            <a:r>
              <a:rPr lang="en-US" dirty="0"/>
              <a:t>Making a 100:25 Turn Transformer</a:t>
            </a:r>
          </a:p>
        </p:txBody>
      </p:sp>
      <p:sp>
        <p:nvSpPr>
          <p:cNvPr id="3" name="Content Placeholder 2">
            <a:extLst>
              <a:ext uri="{FF2B5EF4-FFF2-40B4-BE49-F238E27FC236}">
                <a16:creationId xmlns:a16="http://schemas.microsoft.com/office/drawing/2014/main" id="{158FE7CD-C9D9-4941-8273-A5AA703D4141}"/>
              </a:ext>
            </a:extLst>
          </p:cNvPr>
          <p:cNvSpPr>
            <a:spLocks noGrp="1"/>
          </p:cNvSpPr>
          <p:nvPr>
            <p:ph sz="half" idx="1"/>
          </p:nvPr>
        </p:nvSpPr>
        <p:spPr>
          <a:xfrm>
            <a:off x="760413" y="1706880"/>
            <a:ext cx="5537148" cy="4465320"/>
          </a:xfrm>
        </p:spPr>
        <p:txBody>
          <a:bodyPr/>
          <a:lstStyle/>
          <a:p>
            <a:r>
              <a:rPr lang="en-US" dirty="0"/>
              <a:t>The formula for an ideal Transformer is:</a:t>
            </a:r>
          </a:p>
          <a:p>
            <a:r>
              <a:rPr lang="en-US" dirty="0" err="1"/>
              <a:t>Vprimary</a:t>
            </a:r>
            <a:r>
              <a:rPr lang="en-US" dirty="0"/>
              <a:t>/</a:t>
            </a:r>
            <a:r>
              <a:rPr lang="en-US" dirty="0" err="1"/>
              <a:t>Vsecondary</a:t>
            </a:r>
            <a:r>
              <a:rPr lang="en-US" dirty="0"/>
              <a:t> = Np/Ns</a:t>
            </a:r>
          </a:p>
          <a:p>
            <a:r>
              <a:rPr lang="en-US" dirty="0"/>
              <a:t>Using the results from the big and small coils, we should theoretically get </a:t>
            </a:r>
            <a:r>
              <a:rPr lang="en-US" dirty="0" err="1"/>
              <a:t>Vsecondary</a:t>
            </a:r>
            <a:r>
              <a:rPr lang="en-US" dirty="0"/>
              <a:t> to be 1/4</a:t>
            </a:r>
            <a:r>
              <a:rPr lang="en-US" baseline="30000" dirty="0"/>
              <a:t>th</a:t>
            </a:r>
            <a:r>
              <a:rPr lang="en-US" dirty="0"/>
              <a:t> of </a:t>
            </a:r>
            <a:r>
              <a:rPr lang="en-US" dirty="0" err="1"/>
              <a:t>Vprimary</a:t>
            </a:r>
            <a:r>
              <a:rPr lang="en-US" dirty="0"/>
              <a:t>.</a:t>
            </a:r>
          </a:p>
        </p:txBody>
      </p:sp>
      <p:sp>
        <p:nvSpPr>
          <p:cNvPr id="4" name="Content Placeholder 3">
            <a:extLst>
              <a:ext uri="{FF2B5EF4-FFF2-40B4-BE49-F238E27FC236}">
                <a16:creationId xmlns:a16="http://schemas.microsoft.com/office/drawing/2014/main" id="{15121B4B-674C-4280-8719-0A16AEDE738D}"/>
              </a:ext>
            </a:extLst>
          </p:cNvPr>
          <p:cNvSpPr>
            <a:spLocks noGrp="1"/>
          </p:cNvSpPr>
          <p:nvPr>
            <p:ph sz="half" idx="2"/>
          </p:nvPr>
        </p:nvSpPr>
        <p:spPr/>
        <p:txBody>
          <a:bodyPr/>
          <a:lstStyle/>
          <a:p>
            <a:endParaRPr lang="en-US" dirty="0"/>
          </a:p>
        </p:txBody>
      </p:sp>
      <p:pic>
        <p:nvPicPr>
          <p:cNvPr id="4098" name="Picture 2" descr="Image result for ideal transformer equations">
            <a:extLst>
              <a:ext uri="{FF2B5EF4-FFF2-40B4-BE49-F238E27FC236}">
                <a16:creationId xmlns:a16="http://schemas.microsoft.com/office/drawing/2014/main" id="{7A841D30-AAE8-45C6-9589-2CDDF7C9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405" y="1585444"/>
            <a:ext cx="5410125" cy="435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20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A06F-E5D0-4A4B-B678-D0F06A3CC1B6}"/>
              </a:ext>
            </a:extLst>
          </p:cNvPr>
          <p:cNvSpPr>
            <a:spLocks noGrp="1"/>
          </p:cNvSpPr>
          <p:nvPr>
            <p:ph type="title"/>
          </p:nvPr>
        </p:nvSpPr>
        <p:spPr/>
        <p:txBody>
          <a:bodyPr/>
          <a:lstStyle/>
          <a:p>
            <a:r>
              <a:rPr lang="en-US" dirty="0"/>
              <a:t>The Transformer:</a:t>
            </a:r>
          </a:p>
        </p:txBody>
      </p:sp>
      <p:sp>
        <p:nvSpPr>
          <p:cNvPr id="3" name="Content Placeholder 2">
            <a:extLst>
              <a:ext uri="{FF2B5EF4-FFF2-40B4-BE49-F238E27FC236}">
                <a16:creationId xmlns:a16="http://schemas.microsoft.com/office/drawing/2014/main" id="{137AC20E-3222-48CD-804D-8DCBA081815D}"/>
              </a:ext>
            </a:extLst>
          </p:cNvPr>
          <p:cNvSpPr>
            <a:spLocks noGrp="1"/>
          </p:cNvSpPr>
          <p:nvPr>
            <p:ph sz="half" idx="1"/>
          </p:nvPr>
        </p:nvSpPr>
        <p:spPr>
          <a:xfrm>
            <a:off x="1218883" y="1678806"/>
            <a:ext cx="5078677" cy="4465320"/>
          </a:xfrm>
        </p:spPr>
        <p:txBody>
          <a:bodyPr/>
          <a:lstStyle/>
          <a:p>
            <a:r>
              <a:rPr lang="en-US" dirty="0"/>
              <a:t>For the transformer, I placed the small coil on top of the big coil and also had both of the inductors coiled in the same direction (so that both have the same dot convention direction)</a:t>
            </a:r>
          </a:p>
          <a:p>
            <a:r>
              <a:rPr lang="en-US" dirty="0"/>
              <a:t>The capacitors are there for reasons that will be explained later.</a:t>
            </a:r>
          </a:p>
        </p:txBody>
      </p:sp>
      <p:sp>
        <p:nvSpPr>
          <p:cNvPr id="4" name="Content Placeholder 3">
            <a:extLst>
              <a:ext uri="{FF2B5EF4-FFF2-40B4-BE49-F238E27FC236}">
                <a16:creationId xmlns:a16="http://schemas.microsoft.com/office/drawing/2014/main" id="{32B330F7-E548-4579-A586-2351A12B0D56}"/>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5584A68D-A397-4BC0-BA67-D5AE1468EC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111"/>
          <a:stretch/>
        </p:blipFill>
        <p:spPr>
          <a:xfrm rot="5400000">
            <a:off x="5923021" y="1169135"/>
            <a:ext cx="6234048" cy="4445052"/>
          </a:xfrm>
          <a:prstGeom prst="rect">
            <a:avLst/>
          </a:prstGeom>
        </p:spPr>
      </p:pic>
    </p:spTree>
    <p:extLst>
      <p:ext uri="{BB962C8B-B14F-4D97-AF65-F5344CB8AC3E}">
        <p14:creationId xmlns:p14="http://schemas.microsoft.com/office/powerpoint/2010/main" val="88069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29C9-8A39-4C38-BC8C-85D36759F70B}"/>
              </a:ext>
            </a:extLst>
          </p:cNvPr>
          <p:cNvSpPr>
            <a:spLocks noGrp="1"/>
          </p:cNvSpPr>
          <p:nvPr>
            <p:ph type="title"/>
          </p:nvPr>
        </p:nvSpPr>
        <p:spPr>
          <a:xfrm>
            <a:off x="761762" y="174900"/>
            <a:ext cx="10360501" cy="1223963"/>
          </a:xfrm>
        </p:spPr>
        <p:txBody>
          <a:bodyPr/>
          <a:lstStyle/>
          <a:p>
            <a:r>
              <a:rPr lang="en-US" dirty="0"/>
              <a:t>The Transformer: </a:t>
            </a:r>
            <a:r>
              <a:rPr lang="en-US" dirty="0" err="1"/>
              <a:t>LTSpice</a:t>
            </a:r>
            <a:endParaRPr lang="en-US" dirty="0"/>
          </a:p>
        </p:txBody>
      </p:sp>
      <p:pic>
        <p:nvPicPr>
          <p:cNvPr id="5" name="Content Placeholder 4">
            <a:extLst>
              <a:ext uri="{FF2B5EF4-FFF2-40B4-BE49-F238E27FC236}">
                <a16:creationId xmlns:a16="http://schemas.microsoft.com/office/drawing/2014/main" id="{335E9769-C3C4-49BC-A6E4-F6AFF6B80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6812" y="170889"/>
            <a:ext cx="5791509" cy="2213267"/>
          </a:xfrm>
        </p:spPr>
      </p:pic>
      <p:pic>
        <p:nvPicPr>
          <p:cNvPr id="7" name="Picture 6">
            <a:extLst>
              <a:ext uri="{FF2B5EF4-FFF2-40B4-BE49-F238E27FC236}">
                <a16:creationId xmlns:a16="http://schemas.microsoft.com/office/drawing/2014/main" id="{90E1837F-9721-4AF7-97F7-61ABADCB9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2" y="2514600"/>
            <a:ext cx="10470828" cy="4172511"/>
          </a:xfrm>
          <a:prstGeom prst="rect">
            <a:avLst/>
          </a:prstGeom>
        </p:spPr>
      </p:pic>
    </p:spTree>
    <p:extLst>
      <p:ext uri="{BB962C8B-B14F-4D97-AF65-F5344CB8AC3E}">
        <p14:creationId xmlns:p14="http://schemas.microsoft.com/office/powerpoint/2010/main" val="685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B62D-033A-48F2-AA28-7C2E64E8893D}"/>
              </a:ext>
            </a:extLst>
          </p:cNvPr>
          <p:cNvSpPr>
            <a:spLocks noGrp="1"/>
          </p:cNvSpPr>
          <p:nvPr>
            <p:ph type="title"/>
          </p:nvPr>
        </p:nvSpPr>
        <p:spPr/>
        <p:txBody>
          <a:bodyPr/>
          <a:lstStyle/>
          <a:p>
            <a:r>
              <a:rPr lang="en-US" dirty="0"/>
              <a:t>The Transformer: Results</a:t>
            </a:r>
          </a:p>
        </p:txBody>
      </p:sp>
      <p:sp>
        <p:nvSpPr>
          <p:cNvPr id="3" name="Content Placeholder 2">
            <a:extLst>
              <a:ext uri="{FF2B5EF4-FFF2-40B4-BE49-F238E27FC236}">
                <a16:creationId xmlns:a16="http://schemas.microsoft.com/office/drawing/2014/main" id="{0DFB8930-8DF4-4995-BFB4-78F16FFDF6CC}"/>
              </a:ext>
            </a:extLst>
          </p:cNvPr>
          <p:cNvSpPr>
            <a:spLocks noGrp="1"/>
          </p:cNvSpPr>
          <p:nvPr>
            <p:ph idx="1"/>
          </p:nvPr>
        </p:nvSpPr>
        <p:spPr/>
        <p:txBody>
          <a:bodyPr/>
          <a:lstStyle/>
          <a:p>
            <a:r>
              <a:rPr lang="en-US" dirty="0"/>
              <a:t>Peak Voltage frequency: 3.9kHz</a:t>
            </a:r>
          </a:p>
          <a:p>
            <a:r>
              <a:rPr lang="en-US" dirty="0" err="1"/>
              <a:t>Vprimary</a:t>
            </a:r>
            <a:r>
              <a:rPr lang="en-US" dirty="0"/>
              <a:t> = .71V</a:t>
            </a:r>
          </a:p>
          <a:p>
            <a:r>
              <a:rPr lang="en-US" dirty="0" err="1"/>
              <a:t>Vsecondary</a:t>
            </a:r>
            <a:r>
              <a:rPr lang="en-US" dirty="0"/>
              <a:t> = .2V</a:t>
            </a:r>
          </a:p>
          <a:p>
            <a:r>
              <a:rPr lang="en-US" dirty="0" err="1"/>
              <a:t>Vp</a:t>
            </a:r>
            <a:r>
              <a:rPr lang="en-US" dirty="0"/>
              <a:t>/Vs experimental = 3.55</a:t>
            </a:r>
          </a:p>
          <a:p>
            <a:r>
              <a:rPr lang="en-US" dirty="0" err="1"/>
              <a:t>Vp</a:t>
            </a:r>
            <a:r>
              <a:rPr lang="en-US" dirty="0"/>
              <a:t>/Vs Theoretical = 4</a:t>
            </a:r>
          </a:p>
          <a:p>
            <a:r>
              <a:rPr lang="en-US" dirty="0"/>
              <a:t>Percent error = 11.3%</a:t>
            </a:r>
          </a:p>
        </p:txBody>
      </p:sp>
      <p:pic>
        <p:nvPicPr>
          <p:cNvPr id="5" name="Picture 4">
            <a:extLst>
              <a:ext uri="{FF2B5EF4-FFF2-40B4-BE49-F238E27FC236}">
                <a16:creationId xmlns:a16="http://schemas.microsoft.com/office/drawing/2014/main" id="{26F8883B-C088-4DC2-BAD5-691EE17A1A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44" r="27778" b="10494"/>
          <a:stretch/>
        </p:blipFill>
        <p:spPr>
          <a:xfrm rot="5400000">
            <a:off x="7298952" y="524832"/>
            <a:ext cx="4173864" cy="5562600"/>
          </a:xfrm>
          <a:prstGeom prst="rect">
            <a:avLst/>
          </a:prstGeom>
        </p:spPr>
      </p:pic>
    </p:spTree>
    <p:extLst>
      <p:ext uri="{BB962C8B-B14F-4D97-AF65-F5344CB8AC3E}">
        <p14:creationId xmlns:p14="http://schemas.microsoft.com/office/powerpoint/2010/main" val="1083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851D-8676-4720-A511-A4B2C2C75C6B}"/>
              </a:ext>
            </a:extLst>
          </p:cNvPr>
          <p:cNvSpPr>
            <a:spLocks noGrp="1"/>
          </p:cNvSpPr>
          <p:nvPr>
            <p:ph type="title"/>
          </p:nvPr>
        </p:nvSpPr>
        <p:spPr/>
        <p:txBody>
          <a:bodyPr/>
          <a:lstStyle/>
          <a:p>
            <a:r>
              <a:rPr lang="en-US" dirty="0"/>
              <a:t>Problems:</a:t>
            </a:r>
          </a:p>
        </p:txBody>
      </p:sp>
      <p:sp>
        <p:nvSpPr>
          <p:cNvPr id="3" name="Content Placeholder 2">
            <a:extLst>
              <a:ext uri="{FF2B5EF4-FFF2-40B4-BE49-F238E27FC236}">
                <a16:creationId xmlns:a16="http://schemas.microsoft.com/office/drawing/2014/main" id="{39BBA621-A83C-4848-A9CB-1AE7A8A6DD0D}"/>
              </a:ext>
            </a:extLst>
          </p:cNvPr>
          <p:cNvSpPr>
            <a:spLocks noGrp="1"/>
          </p:cNvSpPr>
          <p:nvPr>
            <p:ph idx="1"/>
          </p:nvPr>
        </p:nvSpPr>
        <p:spPr/>
        <p:txBody>
          <a:bodyPr/>
          <a:lstStyle/>
          <a:p>
            <a:r>
              <a:rPr lang="en-US" dirty="0"/>
              <a:t>The first problem: Nothing in the world is perfect (or ideal).</a:t>
            </a:r>
          </a:p>
          <a:p>
            <a:pPr lvl="1"/>
            <a:r>
              <a:rPr lang="en-US" dirty="0"/>
              <a:t>The inductors I made actually had a small parasitic capacitance between the windings (so that means the capacitance was in parallel with it).</a:t>
            </a:r>
          </a:p>
          <a:p>
            <a:r>
              <a:rPr lang="en-US" dirty="0"/>
              <a:t>Because of the capacitance, it affected how the inductor behaves at very high frequencies (20MHz).</a:t>
            </a:r>
          </a:p>
          <a:p>
            <a:r>
              <a:rPr lang="en-US" dirty="0"/>
              <a:t>I solved this problem by killing the small capacitance with a huge capacitance in parallel (10uF and 100uF capacitors).</a:t>
            </a:r>
          </a:p>
        </p:txBody>
      </p:sp>
    </p:spTree>
    <p:extLst>
      <p:ext uri="{BB962C8B-B14F-4D97-AF65-F5344CB8AC3E}">
        <p14:creationId xmlns:p14="http://schemas.microsoft.com/office/powerpoint/2010/main" val="306438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D1DEB-71E2-41E2-85BA-485B1F2444D1}"/>
              </a:ext>
            </a:extLst>
          </p:cNvPr>
          <p:cNvSpPr>
            <a:spLocks noGrp="1"/>
          </p:cNvSpPr>
          <p:nvPr>
            <p:ph type="title"/>
          </p:nvPr>
        </p:nvSpPr>
        <p:spPr/>
        <p:txBody>
          <a:bodyPr/>
          <a:lstStyle/>
          <a:p>
            <a:r>
              <a:rPr lang="en-US" dirty="0"/>
              <a:t>Problems: I AM a capacitor</a:t>
            </a:r>
          </a:p>
        </p:txBody>
      </p:sp>
      <p:sp>
        <p:nvSpPr>
          <p:cNvPr id="6" name="Content Placeholder 5">
            <a:extLst>
              <a:ext uri="{FF2B5EF4-FFF2-40B4-BE49-F238E27FC236}">
                <a16:creationId xmlns:a16="http://schemas.microsoft.com/office/drawing/2014/main" id="{BEE89BBD-ADC6-4EF8-AF68-0171F64F5056}"/>
              </a:ext>
            </a:extLst>
          </p:cNvPr>
          <p:cNvSpPr>
            <a:spLocks noGrp="1"/>
          </p:cNvSpPr>
          <p:nvPr>
            <p:ph idx="1"/>
          </p:nvPr>
        </p:nvSpPr>
        <p:spPr>
          <a:xfrm>
            <a:off x="836612" y="1478547"/>
            <a:ext cx="4875529" cy="4462272"/>
          </a:xfrm>
        </p:spPr>
        <p:txBody>
          <a:bodyPr>
            <a:normAutofit fontScale="92500"/>
          </a:bodyPr>
          <a:lstStyle/>
          <a:p>
            <a:r>
              <a:rPr lang="en-US" dirty="0"/>
              <a:t>Apparently, at around 2MHz, the parasitic capacitance shows.</a:t>
            </a:r>
          </a:p>
          <a:p>
            <a:r>
              <a:rPr lang="en-US" dirty="0"/>
              <a:t>Only being a few centimeters from the inductor at this frequency makes the capacitor increase.</a:t>
            </a:r>
          </a:p>
          <a:p>
            <a:r>
              <a:rPr lang="en-US" dirty="0"/>
              <a:t>Parasitic capacitance can be solved knowing the inductance = 193uH.</a:t>
            </a:r>
          </a:p>
          <a:p>
            <a:r>
              <a:rPr lang="en-US" dirty="0"/>
              <a:t>Parasitic capacitance = 33pF</a:t>
            </a:r>
          </a:p>
        </p:txBody>
      </p:sp>
      <p:pic>
        <p:nvPicPr>
          <p:cNvPr id="3" name="20180430_124110_1">
            <a:hlinkClick r:id="" action="ppaction://media"/>
            <a:extLst>
              <a:ext uri="{FF2B5EF4-FFF2-40B4-BE49-F238E27FC236}">
                <a16:creationId xmlns:a16="http://schemas.microsoft.com/office/drawing/2014/main" id="{B7BB5EFF-0872-4236-86AA-490D18DC76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0812" y="356183"/>
            <a:ext cx="3445967" cy="6126163"/>
          </a:xfrm>
          <a:prstGeom prst="rect">
            <a:avLst/>
          </a:prstGeom>
        </p:spPr>
      </p:pic>
    </p:spTree>
    <p:extLst>
      <p:ext uri="{BB962C8B-B14F-4D97-AF65-F5344CB8AC3E}">
        <p14:creationId xmlns:p14="http://schemas.microsoft.com/office/powerpoint/2010/main" val="343751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Inductors and Transformers: </a:t>
            </a:r>
            <a:r>
              <a:rPr lang="en-US" dirty="0" err="1"/>
              <a:t>Prologe</a:t>
            </a:r>
            <a:endParaRPr lang="en-US" dirty="0"/>
          </a:p>
        </p:txBody>
      </p:sp>
      <p:sp>
        <p:nvSpPr>
          <p:cNvPr id="2" name="Content Placeholder 1">
            <a:extLst>
              <a:ext uri="{FF2B5EF4-FFF2-40B4-BE49-F238E27FC236}">
                <a16:creationId xmlns:a16="http://schemas.microsoft.com/office/drawing/2014/main" id="{94749F89-B518-4848-8BD6-7DC3C427EB41}"/>
              </a:ext>
            </a:extLst>
          </p:cNvPr>
          <p:cNvSpPr>
            <a:spLocks noGrp="1"/>
          </p:cNvSpPr>
          <p:nvPr>
            <p:ph idx="1"/>
          </p:nvPr>
        </p:nvSpPr>
        <p:spPr/>
        <p:txBody>
          <a:bodyPr/>
          <a:lstStyle/>
          <a:p>
            <a:r>
              <a:rPr lang="en-US" dirty="0"/>
              <a:t>1. I questioned how the pre-made inductors worked:</a:t>
            </a:r>
          </a:p>
          <a:p>
            <a:pPr lvl="1"/>
            <a:r>
              <a:rPr lang="en-US" dirty="0"/>
              <a:t>I tried to recreate the transformer lab with the premade inductors but the inductors are made with a special coating to prevent magnetic leakage.</a:t>
            </a:r>
          </a:p>
          <a:p>
            <a:r>
              <a:rPr lang="en-US" dirty="0"/>
              <a:t>2. I didn’t really understand the dot convention system on a physical inductor.</a:t>
            </a:r>
          </a:p>
          <a:p>
            <a:pPr lvl="1"/>
            <a:r>
              <a:rPr lang="en-US" dirty="0"/>
              <a:t>How do you coil the wire?</a:t>
            </a:r>
          </a:p>
          <a:p>
            <a:r>
              <a:rPr lang="en-US" dirty="0"/>
              <a:t>3. I thought this project would be an easy A</a:t>
            </a:r>
          </a:p>
          <a:p>
            <a:pPr lvl="1"/>
            <a:r>
              <a:rPr lang="en-US" dirty="0"/>
              <a:t>I was wrong at the end, this project was hard (but I learned a lot).</a:t>
            </a:r>
          </a:p>
        </p:txBody>
      </p:sp>
    </p:spTree>
    <p:extLst>
      <p:ext uri="{BB962C8B-B14F-4D97-AF65-F5344CB8AC3E}">
        <p14:creationId xmlns:p14="http://schemas.microsoft.com/office/powerpoint/2010/main" val="14848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C5E4D-125F-4CC8-A855-5E9BB11D038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6D1A4B2-8572-473B-B404-629BC63E34CC}"/>
              </a:ext>
            </a:extLst>
          </p:cNvPr>
          <p:cNvSpPr>
            <a:spLocks noGrp="1"/>
          </p:cNvSpPr>
          <p:nvPr>
            <p:ph sz="half" idx="1"/>
          </p:nvPr>
        </p:nvSpPr>
        <p:spPr/>
        <p:txBody>
          <a:bodyPr/>
          <a:lstStyle/>
          <a:p>
            <a:r>
              <a:rPr lang="en-US" dirty="0"/>
              <a:t>This project was mostly a physics research-based project.</a:t>
            </a:r>
          </a:p>
          <a:p>
            <a:r>
              <a:rPr lang="en-US" dirty="0"/>
              <a:t>All coils of wire can have an inductance</a:t>
            </a:r>
          </a:p>
          <a:p>
            <a:r>
              <a:rPr lang="en-US" dirty="0"/>
              <a:t>Coils of wire aren’t perfect and have a parallel capacitance that can be changed with more capacitors.</a:t>
            </a:r>
          </a:p>
        </p:txBody>
      </p:sp>
      <p:sp>
        <p:nvSpPr>
          <p:cNvPr id="4" name="Content Placeholder 3">
            <a:extLst>
              <a:ext uri="{FF2B5EF4-FFF2-40B4-BE49-F238E27FC236}">
                <a16:creationId xmlns:a16="http://schemas.microsoft.com/office/drawing/2014/main" id="{097D055A-EF24-447D-B2A0-113CD26CFF14}"/>
              </a:ext>
            </a:extLst>
          </p:cNvPr>
          <p:cNvSpPr>
            <a:spLocks noGrp="1"/>
          </p:cNvSpPr>
          <p:nvPr>
            <p:ph sz="half" idx="2"/>
          </p:nvPr>
        </p:nvSpPr>
        <p:spPr/>
        <p:txBody>
          <a:bodyPr/>
          <a:lstStyle/>
          <a:p>
            <a:r>
              <a:rPr lang="en-US" dirty="0"/>
              <a:t>Transformers are also not perfect, but real transformers have high inductance and also metal-core centers to perfectly couple inductors.</a:t>
            </a:r>
          </a:p>
          <a:p>
            <a:r>
              <a:rPr lang="en-US" dirty="0"/>
              <a:t>This project wasn’t an easy A (it was more of a harder A project to achieve) </a:t>
            </a:r>
          </a:p>
        </p:txBody>
      </p:sp>
    </p:spTree>
    <p:extLst>
      <p:ext uri="{BB962C8B-B14F-4D97-AF65-F5344CB8AC3E}">
        <p14:creationId xmlns:p14="http://schemas.microsoft.com/office/powerpoint/2010/main" val="403051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A274-3652-4837-A5B6-2F2A1981BC51}"/>
              </a:ext>
            </a:extLst>
          </p:cNvPr>
          <p:cNvSpPr>
            <a:spLocks noGrp="1"/>
          </p:cNvSpPr>
          <p:nvPr>
            <p:ph type="title"/>
          </p:nvPr>
        </p:nvSpPr>
        <p:spPr/>
        <p:txBody>
          <a:bodyPr/>
          <a:lstStyle/>
          <a:p>
            <a:r>
              <a:rPr lang="en-US" dirty="0"/>
              <a:t>Bonus!</a:t>
            </a:r>
          </a:p>
        </p:txBody>
      </p:sp>
      <p:sp>
        <p:nvSpPr>
          <p:cNvPr id="3" name="Content Placeholder 2">
            <a:extLst>
              <a:ext uri="{FF2B5EF4-FFF2-40B4-BE49-F238E27FC236}">
                <a16:creationId xmlns:a16="http://schemas.microsoft.com/office/drawing/2014/main" id="{07C443DB-E236-4553-9696-F84F8920FCCE}"/>
              </a:ext>
            </a:extLst>
          </p:cNvPr>
          <p:cNvSpPr>
            <a:spLocks noGrp="1"/>
          </p:cNvSpPr>
          <p:nvPr>
            <p:ph sz="half" idx="1"/>
          </p:nvPr>
        </p:nvSpPr>
        <p:spPr/>
        <p:txBody>
          <a:bodyPr/>
          <a:lstStyle/>
          <a:p>
            <a:r>
              <a:rPr lang="en-US" dirty="0"/>
              <a:t>I found a coil of wire (a very strong spring) while walking down the street and said, “Hey, that’s my project!”</a:t>
            </a:r>
          </a:p>
          <a:p>
            <a:r>
              <a:rPr lang="en-US" dirty="0"/>
              <a:t>Knowing that coils of wire are inductors, I wanted to solve for this inductance to see if it had inductance.</a:t>
            </a:r>
          </a:p>
        </p:txBody>
      </p:sp>
      <p:pic>
        <p:nvPicPr>
          <p:cNvPr id="6" name="Content Placeholder 5">
            <a:extLst>
              <a:ext uri="{FF2B5EF4-FFF2-40B4-BE49-F238E27FC236}">
                <a16:creationId xmlns:a16="http://schemas.microsoft.com/office/drawing/2014/main" id="{958FD334-6159-4ADA-924E-1D247B6EA3D1}"/>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4221" t="29918" r="25095" b="20023"/>
          <a:stretch/>
        </p:blipFill>
        <p:spPr>
          <a:xfrm rot="5400000">
            <a:off x="5688011" y="2184401"/>
            <a:ext cx="3657602" cy="2031999"/>
          </a:xfrm>
        </p:spPr>
      </p:pic>
      <p:pic>
        <p:nvPicPr>
          <p:cNvPr id="5122" name="Picture 2" descr="Image result for small strong springs">
            <a:extLst>
              <a:ext uri="{FF2B5EF4-FFF2-40B4-BE49-F238E27FC236}">
                <a16:creationId xmlns:a16="http://schemas.microsoft.com/office/drawing/2014/main" id="{79743A20-665A-47BD-BA66-44F9777BB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812" y="1738964"/>
            <a:ext cx="2819108" cy="281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0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29F6-2782-498C-9007-67F852836180}"/>
              </a:ext>
            </a:extLst>
          </p:cNvPr>
          <p:cNvSpPr>
            <a:spLocks noGrp="1"/>
          </p:cNvSpPr>
          <p:nvPr>
            <p:ph type="title"/>
          </p:nvPr>
        </p:nvSpPr>
        <p:spPr/>
        <p:txBody>
          <a:bodyPr/>
          <a:lstStyle/>
          <a:p>
            <a:r>
              <a:rPr lang="en-US" dirty="0"/>
              <a:t>Bonus!</a:t>
            </a:r>
          </a:p>
        </p:txBody>
      </p:sp>
      <p:sp>
        <p:nvSpPr>
          <p:cNvPr id="3" name="Content Placeholder 2">
            <a:extLst>
              <a:ext uri="{FF2B5EF4-FFF2-40B4-BE49-F238E27FC236}">
                <a16:creationId xmlns:a16="http://schemas.microsoft.com/office/drawing/2014/main" id="{BCA1A3CB-9191-47FE-8E9A-20B5EA5C95F6}"/>
              </a:ext>
            </a:extLst>
          </p:cNvPr>
          <p:cNvSpPr>
            <a:spLocks noGrp="1"/>
          </p:cNvSpPr>
          <p:nvPr>
            <p:ph idx="1"/>
          </p:nvPr>
        </p:nvSpPr>
        <p:spPr>
          <a:xfrm>
            <a:off x="419273" y="1708381"/>
            <a:ext cx="10360501" cy="4462272"/>
          </a:xfrm>
        </p:spPr>
        <p:txBody>
          <a:bodyPr/>
          <a:lstStyle/>
          <a:p>
            <a:r>
              <a:rPr lang="en-US" dirty="0"/>
              <a:t>And yes, this little spring did have an inductance!</a:t>
            </a:r>
          </a:p>
          <a:p>
            <a:r>
              <a:rPr lang="en-US" dirty="0"/>
              <a:t>F = 240kHz</a:t>
            </a:r>
          </a:p>
          <a:p>
            <a:r>
              <a:rPr lang="en-US" dirty="0"/>
              <a:t>C = 560nF</a:t>
            </a:r>
          </a:p>
          <a:p>
            <a:endParaRPr lang="en-US" dirty="0"/>
          </a:p>
          <a:p>
            <a:r>
              <a:rPr lang="en-US" dirty="0"/>
              <a:t>Inductance = .79uH</a:t>
            </a:r>
          </a:p>
        </p:txBody>
      </p:sp>
      <p:pic>
        <p:nvPicPr>
          <p:cNvPr id="5" name="Picture 4">
            <a:extLst>
              <a:ext uri="{FF2B5EF4-FFF2-40B4-BE49-F238E27FC236}">
                <a16:creationId xmlns:a16="http://schemas.microsoft.com/office/drawing/2014/main" id="{8AEF67E6-58C0-4FA2-85D8-CFE7D1DB61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56" t="4568" r="16665" b="12469"/>
          <a:stretch/>
        </p:blipFill>
        <p:spPr>
          <a:xfrm rot="5400000">
            <a:off x="3550445" y="2667042"/>
            <a:ext cx="3013243" cy="2074691"/>
          </a:xfrm>
          <a:prstGeom prst="rect">
            <a:avLst/>
          </a:prstGeom>
        </p:spPr>
      </p:pic>
      <p:pic>
        <p:nvPicPr>
          <p:cNvPr id="7" name="Picture 6">
            <a:extLst>
              <a:ext uri="{FF2B5EF4-FFF2-40B4-BE49-F238E27FC236}">
                <a16:creationId xmlns:a16="http://schemas.microsoft.com/office/drawing/2014/main" id="{7ED84B57-DD80-4FEE-B934-30602276BC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55" r="28889"/>
          <a:stretch/>
        </p:blipFill>
        <p:spPr>
          <a:xfrm rot="5400000">
            <a:off x="7260957" y="1175600"/>
            <a:ext cx="3484840" cy="5513131"/>
          </a:xfrm>
          <a:prstGeom prst="rect">
            <a:avLst/>
          </a:prstGeom>
        </p:spPr>
      </p:pic>
    </p:spTree>
    <p:extLst>
      <p:ext uri="{BB962C8B-B14F-4D97-AF65-F5344CB8AC3E}">
        <p14:creationId xmlns:p14="http://schemas.microsoft.com/office/powerpoint/2010/main" val="33437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43D5-8A18-41DD-92F1-E5560BC02420}"/>
              </a:ext>
            </a:extLst>
          </p:cNvPr>
          <p:cNvSpPr>
            <a:spLocks noGrp="1"/>
          </p:cNvSpPr>
          <p:nvPr>
            <p:ph type="title"/>
          </p:nvPr>
        </p:nvSpPr>
        <p:spPr>
          <a:xfrm>
            <a:off x="914161" y="2362200"/>
            <a:ext cx="10360501" cy="1223963"/>
          </a:xfrm>
        </p:spPr>
        <p:txBody>
          <a:bodyPr>
            <a:normAutofit/>
          </a:bodyPr>
          <a:lstStyle/>
          <a:p>
            <a:pPr algn="ctr"/>
            <a:r>
              <a:rPr lang="en-US" sz="5400" dirty="0"/>
              <a:t>Thank You!</a:t>
            </a:r>
          </a:p>
        </p:txBody>
      </p:sp>
    </p:spTree>
    <p:extLst>
      <p:ext uri="{BB962C8B-B14F-4D97-AF65-F5344CB8AC3E}">
        <p14:creationId xmlns:p14="http://schemas.microsoft.com/office/powerpoint/2010/main" val="35258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5FE5-1B78-415E-BD80-08DC874E76DC}"/>
              </a:ext>
            </a:extLst>
          </p:cNvPr>
          <p:cNvSpPr>
            <a:spLocks noGrp="1"/>
          </p:cNvSpPr>
          <p:nvPr>
            <p:ph type="title"/>
          </p:nvPr>
        </p:nvSpPr>
        <p:spPr/>
        <p:txBody>
          <a:bodyPr/>
          <a:lstStyle/>
          <a:p>
            <a:r>
              <a:rPr lang="en-US" dirty="0"/>
              <a:t>Roles:</a:t>
            </a:r>
          </a:p>
        </p:txBody>
      </p:sp>
      <p:sp>
        <p:nvSpPr>
          <p:cNvPr id="3" name="Content Placeholder 2">
            <a:extLst>
              <a:ext uri="{FF2B5EF4-FFF2-40B4-BE49-F238E27FC236}">
                <a16:creationId xmlns:a16="http://schemas.microsoft.com/office/drawing/2014/main" id="{27478A9B-9501-476B-894C-F7EE0E2A89AE}"/>
              </a:ext>
            </a:extLst>
          </p:cNvPr>
          <p:cNvSpPr>
            <a:spLocks noGrp="1"/>
          </p:cNvSpPr>
          <p:nvPr>
            <p:ph idx="1"/>
          </p:nvPr>
        </p:nvSpPr>
        <p:spPr/>
        <p:txBody>
          <a:bodyPr/>
          <a:lstStyle/>
          <a:p>
            <a:r>
              <a:rPr lang="en-US" dirty="0"/>
              <a:t>Making the inductors: David S.</a:t>
            </a:r>
          </a:p>
          <a:p>
            <a:r>
              <a:rPr lang="en-US" dirty="0" err="1"/>
              <a:t>LTSpice</a:t>
            </a:r>
            <a:r>
              <a:rPr lang="en-US" dirty="0"/>
              <a:t> simulations: Also Me</a:t>
            </a:r>
          </a:p>
          <a:p>
            <a:r>
              <a:rPr lang="en-US" dirty="0"/>
              <a:t>Breadboard Circuits: Me</a:t>
            </a:r>
          </a:p>
          <a:p>
            <a:r>
              <a:rPr lang="en-US" dirty="0" err="1"/>
              <a:t>Powerpoint</a:t>
            </a:r>
            <a:r>
              <a:rPr lang="en-US" dirty="0"/>
              <a:t>: He’s right in front of you </a:t>
            </a:r>
            <a:r>
              <a:rPr lang="en-US" dirty="0">
                <a:sym typeface="Wingdings" panose="05000000000000000000" pitchFamily="2" charset="2"/>
              </a:rPr>
              <a:t></a:t>
            </a:r>
          </a:p>
        </p:txBody>
      </p:sp>
    </p:spTree>
    <p:extLst>
      <p:ext uri="{BB962C8B-B14F-4D97-AF65-F5344CB8AC3E}">
        <p14:creationId xmlns:p14="http://schemas.microsoft.com/office/powerpoint/2010/main" val="20890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Back to Basics – Physics of the Inductor</a:t>
            </a:r>
          </a:p>
        </p:txBody>
      </p:sp>
      <p:sp>
        <p:nvSpPr>
          <p:cNvPr id="14" name="Content Placeholder 13"/>
          <p:cNvSpPr>
            <a:spLocks noGrp="1"/>
          </p:cNvSpPr>
          <p:nvPr>
            <p:ph idx="1"/>
          </p:nvPr>
        </p:nvSpPr>
        <p:spPr>
          <a:xfrm>
            <a:off x="1218883" y="1701797"/>
            <a:ext cx="10360501" cy="4462272"/>
          </a:xfrm>
        </p:spPr>
        <p:txBody>
          <a:bodyPr/>
          <a:lstStyle/>
          <a:p>
            <a:r>
              <a:rPr lang="en-US" dirty="0"/>
              <a:t>Inductors are coils of wire that create a magnetic field when current runs through it.</a:t>
            </a:r>
          </a:p>
          <a:p>
            <a:r>
              <a:rPr lang="en-US" dirty="0"/>
              <a:t>Faraday’s law relates the rate of change in the magnetic flux through a loop to the magnitude of the Voltage.</a:t>
            </a:r>
          </a:p>
        </p:txBody>
      </p:sp>
      <p:pic>
        <p:nvPicPr>
          <p:cNvPr id="2054" name="Picture 6" descr="Image result for faraday's law">
            <a:extLst>
              <a:ext uri="{FF2B5EF4-FFF2-40B4-BE49-F238E27FC236}">
                <a16:creationId xmlns:a16="http://schemas.microsoft.com/office/drawing/2014/main" id="{7D867B39-EE93-46DE-853E-5658442EF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66" r="2971" b="41058"/>
          <a:stretch/>
        </p:blipFill>
        <p:spPr bwMode="auto">
          <a:xfrm>
            <a:off x="655900" y="3822503"/>
            <a:ext cx="5052167" cy="25447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olenoid">
            <a:extLst>
              <a:ext uri="{FF2B5EF4-FFF2-40B4-BE49-F238E27FC236}">
                <a16:creationId xmlns:a16="http://schemas.microsoft.com/office/drawing/2014/main" id="{C84B33B2-578E-43B2-9076-1504A8D4AB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412" y="3932932"/>
            <a:ext cx="3920766" cy="245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1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Basics – Physics of the Inductor</a:t>
            </a:r>
          </a:p>
        </p:txBody>
      </p:sp>
      <p:sp>
        <p:nvSpPr>
          <p:cNvPr id="3" name="Content Placeholder 2"/>
          <p:cNvSpPr>
            <a:spLocks noGrp="1"/>
          </p:cNvSpPr>
          <p:nvPr>
            <p:ph sz="half" idx="1"/>
          </p:nvPr>
        </p:nvSpPr>
        <p:spPr/>
        <p:txBody>
          <a:bodyPr>
            <a:normAutofit fontScale="92500" lnSpcReduction="20000"/>
          </a:bodyPr>
          <a:lstStyle/>
          <a:p>
            <a:r>
              <a:rPr lang="en-US" dirty="0"/>
              <a:t>The equation to calculate the inductance is:</a:t>
            </a:r>
          </a:p>
          <a:p>
            <a:pPr marL="0" indent="0">
              <a:buNone/>
            </a:pPr>
            <a:endParaRPr lang="en-US" dirty="0"/>
          </a:p>
          <a:p>
            <a:pPr marL="0" indent="0">
              <a:buNone/>
            </a:pPr>
            <a:endParaRPr lang="en-US" dirty="0"/>
          </a:p>
          <a:p>
            <a:r>
              <a:rPr lang="en-US" dirty="0"/>
              <a:t>The magnetic flux is:</a:t>
            </a:r>
          </a:p>
          <a:p>
            <a:endParaRPr lang="en-US" dirty="0"/>
          </a:p>
          <a:p>
            <a:endParaRPr lang="en-US" dirty="0"/>
          </a:p>
          <a:p>
            <a:r>
              <a:rPr lang="en-US" dirty="0"/>
              <a:t>The equation of a solenoid is:</a:t>
            </a:r>
          </a:p>
        </p:txBody>
      </p:sp>
      <p:sp>
        <p:nvSpPr>
          <p:cNvPr id="6" name="Content Placeholder 5">
            <a:extLst>
              <a:ext uri="{FF2B5EF4-FFF2-40B4-BE49-F238E27FC236}">
                <a16:creationId xmlns:a16="http://schemas.microsoft.com/office/drawing/2014/main" id="{D8CB8737-97BA-4603-892E-A5D835CC6F8F}"/>
              </a:ext>
            </a:extLst>
          </p:cNvPr>
          <p:cNvSpPr>
            <a:spLocks noGrp="1"/>
          </p:cNvSpPr>
          <p:nvPr>
            <p:ph sz="half" idx="2"/>
          </p:nvPr>
        </p:nvSpPr>
        <p:spPr/>
        <p:txBody>
          <a:bodyPr>
            <a:normAutofit fontScale="92500" lnSpcReduction="20000"/>
          </a:bodyPr>
          <a:lstStyle/>
          <a:p>
            <a:r>
              <a:rPr lang="en-US" dirty="0"/>
              <a:t>Combining all 3 equations gets you:</a:t>
            </a:r>
          </a:p>
          <a:p>
            <a:endParaRPr lang="en-US" dirty="0"/>
          </a:p>
          <a:p>
            <a:r>
              <a:rPr lang="en-US" dirty="0"/>
              <a:t>L in Henrys (H)</a:t>
            </a:r>
          </a:p>
          <a:p>
            <a:r>
              <a:rPr lang="en-US" dirty="0"/>
              <a:t>N – Turns</a:t>
            </a:r>
          </a:p>
          <a:p>
            <a:r>
              <a:rPr lang="en-US" dirty="0"/>
              <a:t>A – Area (m)</a:t>
            </a:r>
          </a:p>
          <a:p>
            <a:r>
              <a:rPr lang="en-US" dirty="0">
                <a:latin typeface="Times New Roman" panose="02020603050405020304" pitchFamily="18" charset="0"/>
                <a:cs typeface="Times New Roman" panose="02020603050405020304" pitchFamily="18" charset="0"/>
              </a:rPr>
              <a:t>l</a:t>
            </a:r>
            <a:r>
              <a:rPr lang="en-US" dirty="0"/>
              <a:t> – length of coil (m)</a:t>
            </a:r>
          </a:p>
          <a:p>
            <a:r>
              <a:rPr lang="en-US" dirty="0"/>
              <a:t>u – Relative permeability (1) times the permeability of free space (4</a:t>
            </a:r>
            <a:r>
              <a:rPr lang="el-GR" dirty="0"/>
              <a:t>π</a:t>
            </a:r>
            <a:r>
              <a:rPr lang="en-US" dirty="0"/>
              <a:t> x 10˄-7)</a:t>
            </a:r>
          </a:p>
        </p:txBody>
      </p:sp>
      <p:pic>
        <p:nvPicPr>
          <p:cNvPr id="7" name="Picture 6">
            <a:extLst>
              <a:ext uri="{FF2B5EF4-FFF2-40B4-BE49-F238E27FC236}">
                <a16:creationId xmlns:a16="http://schemas.microsoft.com/office/drawing/2014/main" id="{7209E4F4-D87D-4C58-B8F1-71F071660699}"/>
              </a:ext>
            </a:extLst>
          </p:cNvPr>
          <p:cNvPicPr>
            <a:picLocks noChangeAspect="1"/>
          </p:cNvPicPr>
          <p:nvPr/>
        </p:nvPicPr>
        <p:blipFill>
          <a:blip r:embed="rId2"/>
          <a:stretch>
            <a:fillRect/>
          </a:stretch>
        </p:blipFill>
        <p:spPr>
          <a:xfrm>
            <a:off x="3980229" y="2127584"/>
            <a:ext cx="1525905" cy="1143000"/>
          </a:xfrm>
          <a:prstGeom prst="rect">
            <a:avLst/>
          </a:prstGeom>
        </p:spPr>
      </p:pic>
      <p:pic>
        <p:nvPicPr>
          <p:cNvPr id="8" name="Picture 7">
            <a:extLst>
              <a:ext uri="{FF2B5EF4-FFF2-40B4-BE49-F238E27FC236}">
                <a16:creationId xmlns:a16="http://schemas.microsoft.com/office/drawing/2014/main" id="{07607914-B9A7-44B7-8782-E0F80058118E}"/>
              </a:ext>
            </a:extLst>
          </p:cNvPr>
          <p:cNvPicPr>
            <a:picLocks noChangeAspect="1"/>
          </p:cNvPicPr>
          <p:nvPr/>
        </p:nvPicPr>
        <p:blipFill rotWithShape="1">
          <a:blip r:embed="rId3"/>
          <a:srcRect t="10807" r="11185" b="12072"/>
          <a:stretch/>
        </p:blipFill>
        <p:spPr>
          <a:xfrm>
            <a:off x="9523412" y="2127584"/>
            <a:ext cx="1815254" cy="1524000"/>
          </a:xfrm>
          <a:prstGeom prst="rect">
            <a:avLst/>
          </a:prstGeom>
        </p:spPr>
      </p:pic>
      <p:pic>
        <p:nvPicPr>
          <p:cNvPr id="9" name="Picture 8">
            <a:extLst>
              <a:ext uri="{FF2B5EF4-FFF2-40B4-BE49-F238E27FC236}">
                <a16:creationId xmlns:a16="http://schemas.microsoft.com/office/drawing/2014/main" id="{DD95FBBB-8C60-4C63-B00A-29C1E88915E7}"/>
              </a:ext>
            </a:extLst>
          </p:cNvPr>
          <p:cNvPicPr>
            <a:picLocks noChangeAspect="1"/>
          </p:cNvPicPr>
          <p:nvPr/>
        </p:nvPicPr>
        <p:blipFill>
          <a:blip r:embed="rId4"/>
          <a:stretch>
            <a:fillRect/>
          </a:stretch>
        </p:blipFill>
        <p:spPr>
          <a:xfrm>
            <a:off x="2470834" y="5569125"/>
            <a:ext cx="1627773" cy="804742"/>
          </a:xfrm>
          <a:prstGeom prst="rect">
            <a:avLst/>
          </a:prstGeom>
        </p:spPr>
      </p:pic>
      <p:pic>
        <p:nvPicPr>
          <p:cNvPr id="3080" name="Picture 8" descr="Image result for magnetic flux equation">
            <a:extLst>
              <a:ext uri="{FF2B5EF4-FFF2-40B4-BE49-F238E27FC236}">
                <a16:creationId xmlns:a16="http://schemas.microsoft.com/office/drawing/2014/main" id="{1F2556AE-479B-4E1F-A6F6-FD30D0FA3F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035" t="63531" r="31334" b="12353"/>
          <a:stretch/>
        </p:blipFill>
        <p:spPr bwMode="auto">
          <a:xfrm>
            <a:off x="2470834" y="3939540"/>
            <a:ext cx="1509395" cy="80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the inductance of a big coil:</a:t>
            </a:r>
          </a:p>
        </p:txBody>
      </p:sp>
      <p:sp>
        <p:nvSpPr>
          <p:cNvPr id="3" name="Content Placeholder 2"/>
          <p:cNvSpPr>
            <a:spLocks noGrp="1"/>
          </p:cNvSpPr>
          <p:nvPr>
            <p:ph sz="half" idx="1"/>
          </p:nvPr>
        </p:nvSpPr>
        <p:spPr/>
        <p:txBody>
          <a:bodyPr/>
          <a:lstStyle/>
          <a:p>
            <a:r>
              <a:rPr lang="en-US" dirty="0"/>
              <a:t>N = 100 Turns</a:t>
            </a:r>
          </a:p>
          <a:p>
            <a:r>
              <a:rPr lang="en-US" dirty="0"/>
              <a:t>Radius = 2.5cm</a:t>
            </a:r>
          </a:p>
          <a:p>
            <a:r>
              <a:rPr lang="en-US" dirty="0"/>
              <a:t>Length = 9.5</a:t>
            </a:r>
          </a:p>
          <a:p>
            <a:r>
              <a:rPr lang="en-US" dirty="0"/>
              <a:t>Inductance = 259 </a:t>
            </a:r>
            <a:r>
              <a:rPr lang="en-US" dirty="0" err="1"/>
              <a:t>microHenries</a:t>
            </a:r>
            <a:endParaRPr lang="en-US" dirty="0"/>
          </a:p>
        </p:txBody>
      </p:sp>
      <p:pic>
        <p:nvPicPr>
          <p:cNvPr id="7" name="Content Placeholder 6">
            <a:extLst>
              <a:ext uri="{FF2B5EF4-FFF2-40B4-BE49-F238E27FC236}">
                <a16:creationId xmlns:a16="http://schemas.microsoft.com/office/drawing/2014/main" id="{CFF3F646-E6A1-4F80-9936-8A4EBC25C02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1792" t="-3912" r="26981" b="66126"/>
          <a:stretch/>
        </p:blipFill>
        <p:spPr>
          <a:xfrm rot="5400000">
            <a:off x="8165447" y="2246964"/>
            <a:ext cx="3325529" cy="1828800"/>
          </a:xfrm>
        </p:spPr>
      </p:pic>
    </p:spTree>
    <p:extLst>
      <p:ext uri="{BB962C8B-B14F-4D97-AF65-F5344CB8AC3E}">
        <p14:creationId xmlns:p14="http://schemas.microsoft.com/office/powerpoint/2010/main" val="41231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48CB-48E6-4149-B222-683D450B1830}"/>
              </a:ext>
            </a:extLst>
          </p:cNvPr>
          <p:cNvSpPr>
            <a:spLocks noGrp="1"/>
          </p:cNvSpPr>
          <p:nvPr>
            <p:ph type="title"/>
          </p:nvPr>
        </p:nvSpPr>
        <p:spPr/>
        <p:txBody>
          <a:bodyPr/>
          <a:lstStyle/>
          <a:p>
            <a:r>
              <a:rPr lang="en-US" dirty="0"/>
              <a:t>Calculating the inductance of a big coil: Experiment</a:t>
            </a:r>
          </a:p>
        </p:txBody>
      </p:sp>
      <p:sp>
        <p:nvSpPr>
          <p:cNvPr id="3" name="Content Placeholder 2">
            <a:extLst>
              <a:ext uri="{FF2B5EF4-FFF2-40B4-BE49-F238E27FC236}">
                <a16:creationId xmlns:a16="http://schemas.microsoft.com/office/drawing/2014/main" id="{D2C9A77E-260F-4B2D-BA09-BF74652600D8}"/>
              </a:ext>
            </a:extLst>
          </p:cNvPr>
          <p:cNvSpPr>
            <a:spLocks noGrp="1"/>
          </p:cNvSpPr>
          <p:nvPr>
            <p:ph idx="1"/>
          </p:nvPr>
        </p:nvSpPr>
        <p:spPr/>
        <p:txBody>
          <a:bodyPr/>
          <a:lstStyle/>
          <a:p>
            <a:r>
              <a:rPr lang="en-US" dirty="0"/>
              <a:t>To experimentally calculate the inductance of the coil, we use an LC oscillating circuit: </a:t>
            </a:r>
          </a:p>
        </p:txBody>
      </p:sp>
      <p:pic>
        <p:nvPicPr>
          <p:cNvPr id="5" name="Picture 4">
            <a:extLst>
              <a:ext uri="{FF2B5EF4-FFF2-40B4-BE49-F238E27FC236}">
                <a16:creationId xmlns:a16="http://schemas.microsoft.com/office/drawing/2014/main" id="{DFD1C0D1-2894-4D40-A12E-6D0A69EE4CD7}"/>
              </a:ext>
            </a:extLst>
          </p:cNvPr>
          <p:cNvPicPr>
            <a:picLocks noChangeAspect="1"/>
          </p:cNvPicPr>
          <p:nvPr/>
        </p:nvPicPr>
        <p:blipFill rotWithShape="1">
          <a:blip r:embed="rId2">
            <a:extLst>
              <a:ext uri="{28A0092B-C50C-407E-A947-70E740481C1C}">
                <a14:useLocalDpi xmlns:a14="http://schemas.microsoft.com/office/drawing/2010/main" val="0"/>
              </a:ext>
            </a:extLst>
          </a:blip>
          <a:srcRect l="15566" t="58889" r="11789"/>
          <a:stretch/>
        </p:blipFill>
        <p:spPr>
          <a:xfrm>
            <a:off x="227013" y="2743200"/>
            <a:ext cx="3892379" cy="2057400"/>
          </a:xfrm>
          <a:prstGeom prst="rect">
            <a:avLst/>
          </a:prstGeom>
        </p:spPr>
      </p:pic>
      <p:pic>
        <p:nvPicPr>
          <p:cNvPr id="7" name="Picture 6">
            <a:extLst>
              <a:ext uri="{FF2B5EF4-FFF2-40B4-BE49-F238E27FC236}">
                <a16:creationId xmlns:a16="http://schemas.microsoft.com/office/drawing/2014/main" id="{F5D38B96-31EF-4E82-9C96-336A464EC17E}"/>
              </a:ext>
            </a:extLst>
          </p:cNvPr>
          <p:cNvPicPr>
            <a:picLocks noChangeAspect="1"/>
          </p:cNvPicPr>
          <p:nvPr/>
        </p:nvPicPr>
        <p:blipFill rotWithShape="1">
          <a:blip r:embed="rId2">
            <a:extLst>
              <a:ext uri="{28A0092B-C50C-407E-A947-70E740481C1C}">
                <a14:useLocalDpi xmlns:a14="http://schemas.microsoft.com/office/drawing/2010/main" val="0"/>
              </a:ext>
            </a:extLst>
          </a:blip>
          <a:srcRect l="169" r="-1" b="43333"/>
          <a:stretch/>
        </p:blipFill>
        <p:spPr>
          <a:xfrm>
            <a:off x="4174456" y="2212832"/>
            <a:ext cx="7805821" cy="4138392"/>
          </a:xfrm>
          <a:prstGeom prst="rect">
            <a:avLst/>
          </a:prstGeom>
        </p:spPr>
      </p:pic>
    </p:spTree>
    <p:extLst>
      <p:ext uri="{BB962C8B-B14F-4D97-AF65-F5344CB8AC3E}">
        <p14:creationId xmlns:p14="http://schemas.microsoft.com/office/powerpoint/2010/main" val="195929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6F59-77A0-457D-BB19-12E540EF9AB1}"/>
              </a:ext>
            </a:extLst>
          </p:cNvPr>
          <p:cNvSpPr>
            <a:spLocks noGrp="1"/>
          </p:cNvSpPr>
          <p:nvPr>
            <p:ph type="title"/>
          </p:nvPr>
        </p:nvSpPr>
        <p:spPr/>
        <p:txBody>
          <a:bodyPr/>
          <a:lstStyle/>
          <a:p>
            <a:r>
              <a:rPr lang="en-US" dirty="0"/>
              <a:t>Calculating the inductance of a big coil: Experiment</a:t>
            </a:r>
          </a:p>
        </p:txBody>
      </p:sp>
      <p:sp>
        <p:nvSpPr>
          <p:cNvPr id="3" name="Content Placeholder 2">
            <a:extLst>
              <a:ext uri="{FF2B5EF4-FFF2-40B4-BE49-F238E27FC236}">
                <a16:creationId xmlns:a16="http://schemas.microsoft.com/office/drawing/2014/main" id="{97D26AB6-5DFA-420D-92F8-F650D647F245}"/>
              </a:ext>
            </a:extLst>
          </p:cNvPr>
          <p:cNvSpPr>
            <a:spLocks noGrp="1"/>
          </p:cNvSpPr>
          <p:nvPr>
            <p:ph idx="1"/>
          </p:nvPr>
        </p:nvSpPr>
        <p:spPr>
          <a:xfrm>
            <a:off x="455612" y="1701797"/>
            <a:ext cx="10360501" cy="4462272"/>
          </a:xfrm>
        </p:spPr>
        <p:txBody>
          <a:bodyPr/>
          <a:lstStyle/>
          <a:p>
            <a:r>
              <a:rPr lang="en-US" dirty="0"/>
              <a:t>Using 2πf = 1/sqrt(L x C), we can calculate the inductance on a breadboard by “sweeping through the frequencies using the function generator.</a:t>
            </a:r>
          </a:p>
          <a:p>
            <a:r>
              <a:rPr lang="en-US" dirty="0"/>
              <a:t>F = 15.5kHz</a:t>
            </a:r>
          </a:p>
          <a:p>
            <a:r>
              <a:rPr lang="en-US" dirty="0"/>
              <a:t>C=560nF</a:t>
            </a:r>
          </a:p>
          <a:p>
            <a:endParaRPr lang="en-US" dirty="0"/>
          </a:p>
          <a:p>
            <a:r>
              <a:rPr lang="en-US" dirty="0"/>
              <a:t>Inductance = 193uH</a:t>
            </a:r>
          </a:p>
          <a:p>
            <a:endParaRPr lang="en-US" dirty="0"/>
          </a:p>
        </p:txBody>
      </p:sp>
      <p:pic>
        <p:nvPicPr>
          <p:cNvPr id="5" name="Picture 4">
            <a:extLst>
              <a:ext uri="{FF2B5EF4-FFF2-40B4-BE49-F238E27FC236}">
                <a16:creationId xmlns:a16="http://schemas.microsoft.com/office/drawing/2014/main" id="{F7236920-A375-46D4-8C81-24201BC782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r="21007"/>
          <a:stretch/>
        </p:blipFill>
        <p:spPr>
          <a:xfrm rot="5400000">
            <a:off x="8758206" y="2733449"/>
            <a:ext cx="3232373" cy="3628866"/>
          </a:xfrm>
          <a:prstGeom prst="rect">
            <a:avLst/>
          </a:prstGeom>
        </p:spPr>
      </p:pic>
      <p:pic>
        <p:nvPicPr>
          <p:cNvPr id="7" name="Picture 6">
            <a:extLst>
              <a:ext uri="{FF2B5EF4-FFF2-40B4-BE49-F238E27FC236}">
                <a16:creationId xmlns:a16="http://schemas.microsoft.com/office/drawing/2014/main" id="{720884CF-5FCD-4EAA-B646-B65862B0D7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40" t="6655" r="20618" b="12213"/>
          <a:stretch/>
        </p:blipFill>
        <p:spPr>
          <a:xfrm>
            <a:off x="3853031" y="3046774"/>
            <a:ext cx="4482762" cy="3002216"/>
          </a:xfrm>
          <a:prstGeom prst="rect">
            <a:avLst/>
          </a:prstGeom>
        </p:spPr>
      </p:pic>
    </p:spTree>
    <p:extLst>
      <p:ext uri="{BB962C8B-B14F-4D97-AF65-F5344CB8AC3E}">
        <p14:creationId xmlns:p14="http://schemas.microsoft.com/office/powerpoint/2010/main" val="27858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A7E0-76F8-4EAB-B6F4-3ADE04612241}"/>
              </a:ext>
            </a:extLst>
          </p:cNvPr>
          <p:cNvSpPr>
            <a:spLocks noGrp="1"/>
          </p:cNvSpPr>
          <p:nvPr>
            <p:ph type="title"/>
          </p:nvPr>
        </p:nvSpPr>
        <p:spPr/>
        <p:txBody>
          <a:bodyPr/>
          <a:lstStyle/>
          <a:p>
            <a:r>
              <a:rPr lang="en-US" dirty="0"/>
              <a:t>Calculating the inductance in a big coil: Results</a:t>
            </a:r>
          </a:p>
        </p:txBody>
      </p:sp>
      <p:sp>
        <p:nvSpPr>
          <p:cNvPr id="3" name="Content Placeholder 2">
            <a:extLst>
              <a:ext uri="{FF2B5EF4-FFF2-40B4-BE49-F238E27FC236}">
                <a16:creationId xmlns:a16="http://schemas.microsoft.com/office/drawing/2014/main" id="{DB7BDF78-4453-4FFD-B088-5B40F5E504DD}"/>
              </a:ext>
            </a:extLst>
          </p:cNvPr>
          <p:cNvSpPr>
            <a:spLocks noGrp="1"/>
          </p:cNvSpPr>
          <p:nvPr>
            <p:ph idx="1"/>
          </p:nvPr>
        </p:nvSpPr>
        <p:spPr/>
        <p:txBody>
          <a:bodyPr/>
          <a:lstStyle/>
          <a:p>
            <a:r>
              <a:rPr lang="en-US" dirty="0"/>
              <a:t>Theoretical = 259uH</a:t>
            </a:r>
          </a:p>
          <a:p>
            <a:r>
              <a:rPr lang="en-US" dirty="0"/>
              <a:t>Experimental = 193uH</a:t>
            </a:r>
          </a:p>
          <a:p>
            <a:r>
              <a:rPr lang="en-US" dirty="0"/>
              <a:t>Percent error: (Theo – Ex)/Theo = 25% Error</a:t>
            </a:r>
          </a:p>
          <a:p>
            <a:r>
              <a:rPr lang="en-US" dirty="0"/>
              <a:t>For the theoretical inductance, it assumes perfect winding of the coils.</a:t>
            </a:r>
          </a:p>
          <a:p>
            <a:r>
              <a:rPr lang="en-US" dirty="0"/>
              <a:t>My windings were good, but had some gaps in between the coils.</a:t>
            </a:r>
          </a:p>
        </p:txBody>
      </p:sp>
    </p:spTree>
    <p:extLst>
      <p:ext uri="{BB962C8B-B14F-4D97-AF65-F5344CB8AC3E}">
        <p14:creationId xmlns:p14="http://schemas.microsoft.com/office/powerpoint/2010/main" val="5020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C67BEE-D13F-4BD2-98A5-34D8A0977F68}">
  <ds:schemaRefs>
    <ds:schemaRef ds:uri="http://purl.org/dc/term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873beb7-5857-4685-be1f-d57550cc96cc"/>
    <ds:schemaRef ds:uri="http://www.w3.org/XML/1998/namespace"/>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1248</TotalTime>
  <Words>908</Words>
  <Application>Microsoft Office PowerPoint</Application>
  <PresentationFormat>Custom</PresentationFormat>
  <Paragraphs>108</Paragraphs>
  <Slides>23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Wingdings</vt:lpstr>
      <vt:lpstr>Tech 16x9</vt:lpstr>
      <vt:lpstr>Inductors and Transformers: The magic behind a coil of wire   David Santiago EE221L</vt:lpstr>
      <vt:lpstr>Inductors and Transformers: Prologe</vt:lpstr>
      <vt:lpstr>Roles:</vt:lpstr>
      <vt:lpstr>Back to Basics – Physics of the Inductor</vt:lpstr>
      <vt:lpstr>Back to Basics – Physics of the Inductor</vt:lpstr>
      <vt:lpstr>Calculating the inductance of a big coil:</vt:lpstr>
      <vt:lpstr>Calculating the inductance of a big coil: Experiment</vt:lpstr>
      <vt:lpstr>Calculating the inductance of a big coil: Experiment</vt:lpstr>
      <vt:lpstr>Calculating the inductance in a big coil: Results</vt:lpstr>
      <vt:lpstr>Calculating the inductance of a small coil:</vt:lpstr>
      <vt:lpstr>Calculating the inductance of a small coil: Experiment</vt:lpstr>
      <vt:lpstr>Calculating the inductance of a small coil: Experiment</vt:lpstr>
      <vt:lpstr>Calculating the inductance of a small coil: Results</vt:lpstr>
      <vt:lpstr>Making a 100:25 Turn Transformer</vt:lpstr>
      <vt:lpstr>The Transformer:</vt:lpstr>
      <vt:lpstr>The Transformer: LTSpice</vt:lpstr>
      <vt:lpstr>The Transformer: Results</vt:lpstr>
      <vt:lpstr>Problems:</vt:lpstr>
      <vt:lpstr>Problems: I AM a capacitor</vt:lpstr>
      <vt:lpstr>Conclusion:</vt:lpstr>
      <vt:lpstr>Bonus!</vt:lpstr>
      <vt:lpstr>Bonus!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Inductors and Transformers: The magic behind a coil of wire   David Santiago EE221L</dc:title>
  <dc:creator>David Santiago</dc:creator>
  <cp:lastModifiedBy>David Santiago</cp:lastModifiedBy>
  <cp:revision>27</cp:revision>
  <dcterms:created xsi:type="dcterms:W3CDTF">2018-05-04T01:21:42Z</dcterms:created>
  <dcterms:modified xsi:type="dcterms:W3CDTF">2018-05-04T22:11:45Z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