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60" r:id="rId4"/>
    <p:sldId id="259" r:id="rId5"/>
    <p:sldId id="261" r:id="rId6"/>
    <p:sldId id="258" r:id="rId7"/>
    <p:sldId id="264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6ce6bfea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6ce6bfea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6ce6bfe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6ce6bfe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f4d57dd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f4d57dd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1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>
            <a:spLocks noGrp="1"/>
          </p:cNvSpPr>
          <p:nvPr>
            <p:ph type="ctrTitle"/>
          </p:nvPr>
        </p:nvSpPr>
        <p:spPr>
          <a:xfrm>
            <a:off x="5038530" y="212590"/>
            <a:ext cx="5617029" cy="353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US" u="sng"/>
              <a:t>AVNRT</a:t>
            </a:r>
            <a:endParaRPr/>
          </a:p>
        </p:txBody>
      </p:sp>
      <p:sp>
        <p:nvSpPr>
          <p:cNvPr id="235" name="Google Shape;235;p19"/>
          <p:cNvSpPr txBox="1"/>
          <p:nvPr/>
        </p:nvSpPr>
        <p:spPr>
          <a:xfrm>
            <a:off x="4152122" y="2547257"/>
            <a:ext cx="36389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/>
          </a:p>
        </p:txBody>
      </p:sp>
      <p:sp>
        <p:nvSpPr>
          <p:cNvPr id="236" name="Google Shape;236;p19"/>
          <p:cNvSpPr txBox="1"/>
          <p:nvPr/>
        </p:nvSpPr>
        <p:spPr>
          <a:xfrm>
            <a:off x="3741300" y="3823375"/>
            <a:ext cx="4709400" cy="20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Atrioventricular Nodal Reentry Tachycardia</a:t>
            </a:r>
            <a:r>
              <a:rPr lang="en-US" sz="1900"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19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 b="1" dirty="0"/>
              <a:t>PATIENT IN AVNRT: EKG</a:t>
            </a:r>
            <a:endParaRPr b="1" dirty="0"/>
          </a:p>
        </p:txBody>
      </p:sp>
      <p:sp>
        <p:nvSpPr>
          <p:cNvPr id="242" name="Google Shape;242;p20"/>
          <p:cNvSpPr txBox="1">
            <a:spLocks noGrp="1"/>
          </p:cNvSpPr>
          <p:nvPr>
            <p:ph type="body" idx="1"/>
          </p:nvPr>
        </p:nvSpPr>
        <p:spPr>
          <a:xfrm>
            <a:off x="449757" y="1932975"/>
            <a:ext cx="4592760" cy="422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76225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dirty="0"/>
              <a:t>Micro reentry circuit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dirty="0"/>
              <a:t>Paroxysmal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dirty="0"/>
              <a:t>Must have a slow and a fast pathway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dirty="0"/>
              <a:t>EKG - P Wave closely coupled after QRS (or inside QRS) because the circuit is going down the slow pathway and up the fast pathway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3" name="Google Shape;2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188" y="1984700"/>
            <a:ext cx="6256246" cy="273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AH JUMP</a:t>
            </a:r>
            <a:endParaRPr b="1" dirty="0"/>
          </a:p>
        </p:txBody>
      </p:sp>
      <p:sp>
        <p:nvSpPr>
          <p:cNvPr id="263" name="Google Shape;263;p23"/>
          <p:cNvSpPr txBox="1"/>
          <p:nvPr/>
        </p:nvSpPr>
        <p:spPr>
          <a:xfrm>
            <a:off x="492375" y="2097225"/>
            <a:ext cx="3831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762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24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Decremental conduction</a:t>
            </a:r>
            <a:endParaRPr sz="24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24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Indication of slow pathway</a:t>
            </a:r>
            <a:endParaRPr sz="24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190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•"/>
            </a:pPr>
            <a:r>
              <a:rPr lang="en-US" sz="24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50+ </a:t>
            </a:r>
            <a:r>
              <a:rPr lang="en-US" sz="2400" dirty="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ms</a:t>
            </a:r>
            <a:r>
              <a:rPr lang="en-US" sz="24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prolongation in AH with 10 </a:t>
            </a:r>
            <a:r>
              <a:rPr lang="en-US" sz="2400" dirty="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ms</a:t>
            </a:r>
            <a:r>
              <a:rPr lang="en-US" sz="24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shortening of S2 </a:t>
            </a:r>
            <a:endParaRPr sz="24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4" name="Google Shape;2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826" y="618525"/>
            <a:ext cx="6983149" cy="50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 b="1" dirty="0"/>
              <a:t>ECHO BEATS</a:t>
            </a:r>
            <a:endParaRPr b="1" dirty="0"/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26127" y="1917531"/>
            <a:ext cx="4136996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2800" dirty="0"/>
              <a:t>AV Nodal Echo – one journey of re-entrance </a:t>
            </a:r>
            <a:endParaRPr sz="2800" dirty="0"/>
          </a:p>
          <a:p>
            <a:pPr marL="685800" lvl="1" indent="-241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en-US" sz="2400" dirty="0"/>
              <a:t>Pulsing the HRA (Programmed Stimulation)</a:t>
            </a:r>
          </a:p>
          <a:p>
            <a:pPr marL="228600" indent="-241300">
              <a:spcBef>
                <a:spcPts val="500"/>
              </a:spcBef>
              <a:buSzPts val="2700"/>
            </a:pPr>
            <a:r>
              <a:rPr lang="en-US" sz="2800" dirty="0"/>
              <a:t>AVNRT is usually characterized by several of these beats</a:t>
            </a:r>
            <a:endParaRPr sz="2800" dirty="0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57" name="Google Shape;257;p2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6105"/>
          <a:stretch/>
        </p:blipFill>
        <p:spPr>
          <a:xfrm>
            <a:off x="4722920" y="1357803"/>
            <a:ext cx="6898227" cy="4661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>
            <a:spLocks noGrp="1"/>
          </p:cNvSpPr>
          <p:nvPr>
            <p:ph type="title"/>
          </p:nvPr>
        </p:nvSpPr>
        <p:spPr>
          <a:xfrm>
            <a:off x="1200038" y="255118"/>
            <a:ext cx="99060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PATIENT IN AVNRT: EMG</a:t>
            </a:r>
            <a:endParaRPr b="1" dirty="0"/>
          </a:p>
        </p:txBody>
      </p:sp>
      <p:sp>
        <p:nvSpPr>
          <p:cNvPr id="270" name="Google Shape;270;p24"/>
          <p:cNvSpPr txBox="1">
            <a:spLocks noGrp="1"/>
          </p:cNvSpPr>
          <p:nvPr>
            <p:ph type="body" idx="1"/>
          </p:nvPr>
        </p:nvSpPr>
        <p:spPr>
          <a:xfrm>
            <a:off x="735949" y="1733818"/>
            <a:ext cx="3231472" cy="41170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en-US" dirty="0"/>
              <a:t>Characterized by several echo beats</a:t>
            </a:r>
          </a:p>
          <a:p>
            <a:pPr marL="342900" indent="-342900"/>
            <a:r>
              <a:rPr lang="en-US" u="sng" dirty="0"/>
              <a:t>This patient will be diagnosed with AVNRT. </a:t>
            </a:r>
            <a:endParaRPr u="sng" dirty="0"/>
          </a:p>
        </p:txBody>
      </p:sp>
      <p:pic>
        <p:nvPicPr>
          <p:cNvPr id="271" name="Google Shape;2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901" y="1433746"/>
            <a:ext cx="7455150" cy="47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 b="1" dirty="0"/>
              <a:t>AVNRT CONDUTION </a:t>
            </a:r>
            <a:endParaRPr b="1" dirty="0"/>
          </a:p>
        </p:txBody>
      </p:sp>
      <p:pic>
        <p:nvPicPr>
          <p:cNvPr id="249" name="Google Shape;249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43146" y="1996238"/>
            <a:ext cx="7857000" cy="40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1"/>
          <p:cNvSpPr txBox="1"/>
          <p:nvPr/>
        </p:nvSpPr>
        <p:spPr>
          <a:xfrm>
            <a:off x="212930" y="2097088"/>
            <a:ext cx="2800200" cy="3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r>
              <a:rPr lang="en-US" sz="24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Down the slow pathway, up the fast pathway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endParaRPr lang="en-US" sz="24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r>
              <a:rPr lang="en-US" sz="24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Slow pathway - fast refractory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</a:pPr>
            <a:endParaRPr sz="24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r>
              <a:rPr lang="en-US" sz="24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Fast pathway - slow refractory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7DDF-3BB9-478B-BEBC-B68675B7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0243D-2C5E-469A-8AC3-93E3C4FE4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02" y="1658143"/>
            <a:ext cx="6295086" cy="3541714"/>
          </a:xfrm>
        </p:spPr>
        <p:txBody>
          <a:bodyPr/>
          <a:lstStyle/>
          <a:p>
            <a:r>
              <a:rPr lang="en-US" u="sng" dirty="0"/>
              <a:t>Target: slow pathway</a:t>
            </a:r>
          </a:p>
          <a:p>
            <a:pPr lvl="1"/>
            <a:r>
              <a:rPr lang="en-US" dirty="0"/>
              <a:t>Small and sensitive area</a:t>
            </a:r>
          </a:p>
          <a:p>
            <a:pPr lvl="1"/>
            <a:r>
              <a:rPr lang="en-US" dirty="0"/>
              <a:t>Burning inferior and posterior to the AV node; very close to the His</a:t>
            </a:r>
          </a:p>
          <a:p>
            <a:pPr lvl="1"/>
            <a:r>
              <a:rPr lang="en-US" dirty="0"/>
              <a:t>Stop ablation if an A signal is seen without a V – sign of heart block </a:t>
            </a:r>
          </a:p>
          <a:p>
            <a:r>
              <a:rPr lang="en-US" dirty="0"/>
              <a:t>Successful when there is no tachycardia induction </a:t>
            </a:r>
          </a:p>
          <a:p>
            <a:pPr lvl="1"/>
            <a:r>
              <a:rPr lang="en-US" dirty="0"/>
              <a:t>No echo beats, no AH jump</a:t>
            </a:r>
          </a:p>
          <a:p>
            <a:pPr lvl="1"/>
            <a:r>
              <a:rPr lang="en-US" dirty="0"/>
              <a:t>Wenckebach cycle length longer </a:t>
            </a:r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71ABDF9-CD29-4F73-B125-B77EF5F7601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988" y="1764295"/>
            <a:ext cx="4560319" cy="363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>
            <a:spLocks noGrp="1"/>
          </p:cNvSpPr>
          <p:nvPr>
            <p:ph type="body" idx="1"/>
          </p:nvPr>
        </p:nvSpPr>
        <p:spPr>
          <a:xfrm>
            <a:off x="4210083" y="2217075"/>
            <a:ext cx="3473100" cy="354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600"/>
              <a:t>Thank you!</a:t>
            </a:r>
            <a:endParaRPr sz="4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195</Words>
  <Application>Microsoft Office PowerPoint</Application>
  <PresentationFormat>Widescreen</PresentationFormat>
  <Paragraphs>34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Twentieth Century</vt:lpstr>
      <vt:lpstr>Circuit</vt:lpstr>
      <vt:lpstr>AVNRT</vt:lpstr>
      <vt:lpstr>PATIENT IN AVNRT: EKG</vt:lpstr>
      <vt:lpstr>AH JUMP</vt:lpstr>
      <vt:lpstr>ECHO BEATS</vt:lpstr>
      <vt:lpstr>PATIENT IN AVNRT: EMG</vt:lpstr>
      <vt:lpstr>AVNRT CONDUTION </vt:lpstr>
      <vt:lpstr>ABLATION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AVNRT</dc:title>
  <dc:creator>Baker Student</dc:creator>
  <cp:lastModifiedBy>Baker Student</cp:lastModifiedBy>
  <cp:revision>8</cp:revision>
  <dcterms:modified xsi:type="dcterms:W3CDTF">2020-11-30T20:35:52Z</dcterms:modified>
</cp:coreProperties>
</file>