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54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D9E8DC-5CAE-4F03-AC40-1B8DC6071FE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9ED2-01CC-4846-987F-6C006C75E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8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C3E-FCA7-41A0-B005-EF1F1CDF4F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Atrial Flutter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4A3CD-1B73-42E7-94A7-271B60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Jazmine </a:t>
            </a:r>
            <a:r>
              <a:rPr lang="en-US" dirty="0" err="1"/>
              <a:t>Boloor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8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3EBE-8142-4781-9D63-A98E718A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FLUTTER: EKG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F6BE-9689-467D-827B-141E7BA0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83" y="2032549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Paroxysmal, macro reentry circuit</a:t>
            </a:r>
          </a:p>
          <a:p>
            <a:r>
              <a:rPr lang="en-US" dirty="0"/>
              <a:t>Presence of abnormal conduction within atria, as well as AV node conduction block </a:t>
            </a:r>
          </a:p>
          <a:p>
            <a:r>
              <a:rPr lang="en-US" dirty="0"/>
              <a:t>Sawtooth P waves</a:t>
            </a:r>
          </a:p>
          <a:p>
            <a:pPr lvl="1"/>
            <a:r>
              <a:rPr lang="en-US" dirty="0"/>
              <a:t>Typical CCW (90%): Lead II, Lead II, and </a:t>
            </a:r>
            <a:r>
              <a:rPr lang="en-US" dirty="0" err="1"/>
              <a:t>aVF</a:t>
            </a:r>
            <a:r>
              <a:rPr lang="en-US" dirty="0"/>
              <a:t> show negative sawtooth P waves </a:t>
            </a:r>
          </a:p>
          <a:p>
            <a:pPr lvl="1"/>
            <a:r>
              <a:rPr lang="en-US" dirty="0"/>
              <a:t>Atypical Flutter: any other flutter (can be positive sawtooth)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196D-DDA7-44EE-ACA6-8DA0E0B51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07" y="2156797"/>
            <a:ext cx="6588988" cy="30144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29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F824-7F2D-4A3C-9EFB-A5FA7DBD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TYPICAL FLUTTER: EMG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2B40-2237-450C-91CE-3D7BF3F5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2740901" cy="4196185"/>
          </a:xfrm>
        </p:spPr>
        <p:txBody>
          <a:bodyPr>
            <a:normAutofit/>
          </a:bodyPr>
          <a:lstStyle/>
          <a:p>
            <a:r>
              <a:rPr lang="en-US" dirty="0"/>
              <a:t>Several negative sawtooth P waves associated with each QRS wave</a:t>
            </a:r>
          </a:p>
          <a:p>
            <a:r>
              <a:rPr lang="en-US" dirty="0"/>
              <a:t>Concentric activation from CS 10 to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C3B467-4D7E-4D11-80E7-A04EBF44B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19" y="1753634"/>
            <a:ext cx="6851672" cy="3854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06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F824-7F2D-4A3C-9EFB-A5FA7DBD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ATYPICAL FLUTTER: EMG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2B40-2237-450C-91CE-3D7BF3F5F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3481703" cy="4196185"/>
          </a:xfrm>
        </p:spPr>
        <p:txBody>
          <a:bodyPr>
            <a:normAutofit/>
          </a:bodyPr>
          <a:lstStyle/>
          <a:p>
            <a:r>
              <a:rPr lang="en-US" sz="2400" dirty="0"/>
              <a:t>Several positive sawtooth P waves associated with each QRS wave</a:t>
            </a:r>
          </a:p>
          <a:p>
            <a:r>
              <a:rPr lang="en-US" sz="2400" dirty="0"/>
              <a:t>CS is showing stacked signals– not concentric </a:t>
            </a:r>
          </a:p>
          <a:p>
            <a:r>
              <a:rPr lang="en-US" sz="2400" dirty="0"/>
              <a:t>Left atrial flutter around mitral valve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C218F-F307-4EF7-9FD3-FE307882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40" y="2052214"/>
            <a:ext cx="6956888" cy="37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C2A7-DFDB-4667-BE3E-31FD969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DIAGNOSIS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54AAB9-1139-44CE-B231-7C5DE064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3739277" cy="42552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If a patient is in normal sinus rhythm, burst pace to induce tachycardia</a:t>
            </a:r>
          </a:p>
          <a:p>
            <a:pPr lvl="1"/>
            <a:r>
              <a:rPr lang="en-US" sz="2000" dirty="0"/>
              <a:t>Extra stims may be used</a:t>
            </a:r>
          </a:p>
          <a:p>
            <a:r>
              <a:rPr lang="en-US" sz="2400" u="sng" dirty="0"/>
              <a:t>This patient is diagnosed with typical flutter.</a:t>
            </a:r>
          </a:p>
          <a:p>
            <a:pPr lvl="1"/>
            <a:r>
              <a:rPr lang="en-US" sz="2200" dirty="0"/>
              <a:t>Reentry circuit within the right atrium </a:t>
            </a:r>
          </a:p>
          <a:p>
            <a:pPr lvl="1"/>
            <a:r>
              <a:rPr lang="en-US" sz="2200" dirty="0"/>
              <a:t>Showing negative sawtooth waves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B1871-C022-4D9E-B828-4DCA1EC7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90" y="1337372"/>
            <a:ext cx="4585651" cy="48913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58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882D-51C6-4CEE-B5C8-8F41DFA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3808-098F-4949-8E62-FE34F923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271121" cy="4195481"/>
          </a:xfrm>
        </p:spPr>
        <p:txBody>
          <a:bodyPr>
            <a:normAutofit fontScale="70000" lnSpcReduction="20000"/>
          </a:bodyPr>
          <a:lstStyle/>
          <a:p>
            <a:r>
              <a:rPr lang="en-US" sz="2800" u="sng" dirty="0"/>
              <a:t>Target: burn a line of block from the IVC to the tricuspid valve.</a:t>
            </a:r>
            <a:endParaRPr lang="en-US" sz="2600" u="sng" dirty="0"/>
          </a:p>
          <a:p>
            <a:r>
              <a:rPr lang="en-US" sz="2800" dirty="0"/>
              <a:t>Alternatively, for atypical flutter, the patient would have to be put into arrythmia (burst pacing) and mapped to find where flutter is coming from. Then, a line of block can be burned. </a:t>
            </a:r>
          </a:p>
          <a:p>
            <a:pPr lvl="1"/>
            <a:r>
              <a:rPr lang="en-US" sz="2600" dirty="0"/>
              <a:t>Two nonconducting structures </a:t>
            </a:r>
          </a:p>
          <a:p>
            <a:r>
              <a:rPr lang="en-US" sz="2800" dirty="0"/>
              <a:t>Successful ablation will result in normal sinus rhythm that does not induce tachycardia </a:t>
            </a:r>
          </a:p>
        </p:txBody>
      </p:sp>
      <p:pic>
        <p:nvPicPr>
          <p:cNvPr id="1028" name="Picture 4" descr="Evolution of the Human Heart into Four Chambers">
            <a:extLst>
              <a:ext uri="{FF2B5EF4-FFF2-40B4-BE49-F238E27FC236}">
                <a16:creationId xmlns:a16="http://schemas.microsoft.com/office/drawing/2014/main" id="{9D6D3282-6D98-4E84-A1B2-3CF9E457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53248"/>
            <a:ext cx="5497254" cy="41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AD66-3EA7-4AA5-BA7C-26A318F1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29" y="279003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4880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220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Atrial Flutter</vt:lpstr>
      <vt:lpstr>FLUTTER: EKG</vt:lpstr>
      <vt:lpstr>TYPICAL FLUTTER: EMG</vt:lpstr>
      <vt:lpstr>ATYPICAL FLUTTER: EMG</vt:lpstr>
      <vt:lpstr>DIAGNOSIS</vt:lpstr>
      <vt:lpstr>ABLATION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Flutter</dc:title>
  <dc:creator>Baker Student</dc:creator>
  <cp:lastModifiedBy>Baker Student</cp:lastModifiedBy>
  <cp:revision>9</cp:revision>
  <dcterms:created xsi:type="dcterms:W3CDTF">2020-11-29T20:25:36Z</dcterms:created>
  <dcterms:modified xsi:type="dcterms:W3CDTF">2020-11-30T20:37:52Z</dcterms:modified>
</cp:coreProperties>
</file>