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303" r:id="rId6"/>
    <p:sldId id="314" r:id="rId7"/>
    <p:sldId id="315" r:id="rId8"/>
    <p:sldId id="316" r:id="rId9"/>
    <p:sldId id="317" r:id="rId10"/>
    <p:sldId id="318" r:id="rId11"/>
    <p:sldId id="312" r:id="rId12"/>
    <p:sldId id="313" r:id="rId13"/>
    <p:sldId id="30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9AC65-DF54-4ACF-A8EA-735FFBA929DF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02021-17BF-4526-AA8D-397031DA0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908AF-FD53-43E4-8D0B-607F66B85E3C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961F-C52F-4673-8ABB-44A2C64CDA73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B6F25-1CD1-4D21-B8D3-98B22FABBCC7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DB4D-6E80-4465-9A7C-46F970FD1FDB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9C94-F35A-461F-8618-69632D6E5490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8FFC6-A4CD-4A58-9B17-184F2F5C6F3E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18C0-778F-4224-9F94-106BABC12C11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1C3CE-83FC-473F-874D-52D12C24DD8D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3C8E-2B8A-459B-BDA9-8506C24F3AB0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8F2D-C8B3-49EF-8B00-D9B8C08E3A80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92E6-2F7E-4C81-9297-7B3737D761B8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C0180F7-8B48-4D0C-AB25-115A313CC4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FCC6B3-96A9-48BB-A3E0-3D79B49C1382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C0180F7-8B48-4D0C-AB25-115A313CC45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stron.com/" TargetMode="External"/><Relationship Id="rId2" Type="http://schemas.openxmlformats.org/officeDocument/2006/relationships/hyperlink" Target="http://www.scientificamerican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reencarreports.com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244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Electrical and Comp. Engineering</a:t>
            </a:r>
            <a:br>
              <a:rPr lang="en-US" sz="3600" dirty="0" smtClean="0"/>
            </a:br>
            <a:r>
              <a:rPr lang="en-US" sz="3600" dirty="0" smtClean="0"/>
              <a:t>University of Nevada, Las Vegas</a:t>
            </a:r>
            <a:br>
              <a:rPr lang="en-US" sz="3600" dirty="0" smtClean="0"/>
            </a:br>
            <a:r>
              <a:rPr lang="en-US" sz="3600" dirty="0" smtClean="0"/>
              <a:t>IEEE 58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International MWSCAS 2015, Fort Collins Colorado, USA </a:t>
            </a:r>
            <a:br>
              <a:rPr lang="en-US" sz="3600" dirty="0" smtClean="0"/>
            </a:b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Title: Buffer Sizing of Concentrated Photovoltaic Batteries: An Economic Analysis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4267200"/>
            <a:ext cx="5867400" cy="2057400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Presented by</a:t>
            </a:r>
          </a:p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Yacouba Moumouni, Ph.D. Candidate</a:t>
            </a:r>
          </a:p>
          <a:p>
            <a:pPr algn="l"/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Co-author : </a:t>
            </a:r>
            <a:endParaRPr lang="en-US" sz="2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R. Jacob Baker, Ph.D 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19912"/>
          </a:xfrm>
        </p:spPr>
        <p:txBody>
          <a:bodyPr/>
          <a:lstStyle/>
          <a:p>
            <a:pPr algn="ctr"/>
            <a:r>
              <a:rPr lang="en-US" dirty="0" smtClean="0"/>
              <a:t>6. Economic Analysis (Cont.)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659352"/>
          </a:xfrm>
        </p:spPr>
        <p:txBody>
          <a:bodyPr/>
          <a:lstStyle/>
          <a:p>
            <a:r>
              <a:rPr lang="en-US" dirty="0" smtClean="0"/>
              <a:t>Smoothing Intermittency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4400" y="1371600"/>
            <a:ext cx="4041775" cy="654843"/>
          </a:xfrm>
        </p:spPr>
        <p:txBody>
          <a:bodyPr/>
          <a:lstStyle/>
          <a:p>
            <a:r>
              <a:rPr lang="en-US" dirty="0" smtClean="0"/>
              <a:t>Shifting part of load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04800" y="1905000"/>
            <a:ext cx="4192588" cy="4267200"/>
          </a:xfrm>
        </p:spPr>
        <p:txBody>
          <a:bodyPr/>
          <a:lstStyle/>
          <a:p>
            <a:r>
              <a:rPr lang="en-US" dirty="0" smtClean="0"/>
              <a:t>Energy capacity was 20 kWh</a:t>
            </a:r>
          </a:p>
          <a:p>
            <a:r>
              <a:rPr lang="en-US" dirty="0" smtClean="0"/>
              <a:t>Average EV battery price $775/kWh</a:t>
            </a:r>
          </a:p>
          <a:p>
            <a:r>
              <a:rPr lang="en-US" dirty="0" smtClean="0"/>
              <a:t>Total price was </a:t>
            </a:r>
            <a:r>
              <a:rPr lang="en-US" b="1" dirty="0" smtClean="0">
                <a:solidFill>
                  <a:srgbClr val="FF0000"/>
                </a:solidFill>
              </a:rPr>
              <a:t>$15,878 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NEW</a:t>
            </a:r>
            <a:r>
              <a:rPr lang="en-US" dirty="0" smtClean="0"/>
              <a:t>)</a:t>
            </a:r>
          </a:p>
          <a:p>
            <a:r>
              <a:rPr lang="en-US" dirty="0" smtClean="0"/>
              <a:t>Used battery: 1) EV owners or 2) Battery leasers</a:t>
            </a:r>
          </a:p>
          <a:p>
            <a:r>
              <a:rPr lang="en-US" dirty="0" smtClean="0"/>
              <a:t>Range of used EV batteries $100/kWh to $170/kWh</a:t>
            </a:r>
          </a:p>
          <a:p>
            <a:endParaRPr lang="en-US" dirty="0" smtClean="0"/>
          </a:p>
          <a:p>
            <a:r>
              <a:rPr lang="en-US" dirty="0" smtClean="0"/>
              <a:t>Total cost was </a:t>
            </a:r>
            <a:r>
              <a:rPr lang="en-US" b="1" dirty="0" smtClean="0">
                <a:solidFill>
                  <a:srgbClr val="FF0000"/>
                </a:solidFill>
              </a:rPr>
              <a:t>$3,475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USED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1200"/>
            <a:ext cx="4498975" cy="4419600"/>
          </a:xfrm>
        </p:spPr>
        <p:txBody>
          <a:bodyPr/>
          <a:lstStyle/>
          <a:p>
            <a:r>
              <a:rPr lang="en-US" dirty="0" smtClean="0"/>
              <a:t>Energy capacity was 368kWh</a:t>
            </a:r>
          </a:p>
          <a:p>
            <a:endParaRPr lang="en-US" dirty="0" smtClean="0"/>
          </a:p>
          <a:p>
            <a:r>
              <a:rPr lang="en-US" dirty="0" smtClean="0"/>
              <a:t>Same price $/kWh (new)</a:t>
            </a:r>
          </a:p>
          <a:p>
            <a:endParaRPr lang="en-US" dirty="0" smtClean="0"/>
          </a:p>
          <a:p>
            <a:r>
              <a:rPr lang="en-US" dirty="0" smtClean="0"/>
              <a:t>Total price was </a:t>
            </a:r>
            <a:r>
              <a:rPr lang="en-US" b="1" dirty="0" smtClean="0">
                <a:solidFill>
                  <a:srgbClr val="FF0000"/>
                </a:solidFill>
              </a:rPr>
              <a:t>$285,200 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NEW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Same price $/kWh (Used)</a:t>
            </a:r>
          </a:p>
          <a:p>
            <a:endParaRPr lang="en-US" dirty="0" smtClean="0"/>
          </a:p>
          <a:p>
            <a:r>
              <a:rPr lang="en-US" dirty="0" smtClean="0"/>
              <a:t>Total cost was </a:t>
            </a:r>
            <a:r>
              <a:rPr lang="en-US" dirty="0" smtClean="0">
                <a:solidFill>
                  <a:srgbClr val="FF0000"/>
                </a:solidFill>
              </a:rPr>
              <a:t>$62,560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USED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18C0-778F-4224-9F94-106BABC12C11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7.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105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Large scale CPV grid integration was investigated </a:t>
            </a:r>
          </a:p>
          <a:p>
            <a:r>
              <a:rPr lang="en-US" dirty="0" smtClean="0"/>
              <a:t>Second life EV batteries were proposed economical and waste disposal issues</a:t>
            </a:r>
          </a:p>
          <a:p>
            <a:r>
              <a:rPr lang="en-US" dirty="0" smtClean="0"/>
              <a:t>ESS was split into two groups mainly, ESS1 and ESS2</a:t>
            </a:r>
          </a:p>
          <a:p>
            <a:r>
              <a:rPr lang="en-US" dirty="0" smtClean="0"/>
              <a:t>Total energy capacity of the combined ESSs was  388kWh</a:t>
            </a:r>
          </a:p>
          <a:p>
            <a:r>
              <a:rPr lang="en-US" dirty="0" smtClean="0"/>
              <a:t>Economic implications of the ESSs quantities were investigated</a:t>
            </a:r>
          </a:p>
          <a:p>
            <a:r>
              <a:rPr lang="en-US" dirty="0" smtClean="0"/>
              <a:t>Beyond certain limits, the cost of ESS was much higher without significantly improving the overall system efficiency</a:t>
            </a:r>
          </a:p>
          <a:p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Estimates of the cost-effectiveness through this approach based on current ESS prices were not conclusive</a:t>
            </a:r>
          </a:p>
          <a:p>
            <a:r>
              <a:rPr lang="en-US" dirty="0" smtClean="0"/>
              <a:t>Could be cost effective if ESS battery pack drop to $375/kWh or lower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B41D9-61F3-4AED-898E-871FD00F9AF2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229600" cy="7040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8.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3340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b="1" cap="small" dirty="0" smtClean="0"/>
          </a:p>
          <a:p>
            <a:pPr lvl="0"/>
            <a:r>
              <a:rPr lang="en-US" sz="2800" dirty="0" smtClean="0"/>
              <a:t>C. Singh and A. </a:t>
            </a:r>
            <a:r>
              <a:rPr lang="en-US" sz="2800" dirty="0" err="1" smtClean="0"/>
              <a:t>Lago</a:t>
            </a:r>
            <a:r>
              <a:rPr lang="en-US" sz="2800" dirty="0" smtClean="0"/>
              <a:t>-Gonzalez, "Reliability modeling of generation systems including unconventional energy sources," IEEE Trans. Power Apparatus and Systems, vol.PAS-104, no.5, pp.1049-1056, May 1985.</a:t>
            </a:r>
          </a:p>
          <a:p>
            <a:pPr lvl="0"/>
            <a:r>
              <a:rPr lang="en-US" sz="2800" dirty="0" smtClean="0"/>
              <a:t>Y. Moumouni and R. Jacob  Baker, " Application of Used Electric Vehicle Batteries to Buffer PV Output Transients,” submitted for publication in MWSCAS 2015.</a:t>
            </a:r>
          </a:p>
          <a:p>
            <a:r>
              <a:rPr lang="en-US" sz="2800" dirty="0" smtClean="0"/>
              <a:t>H. </a:t>
            </a:r>
            <a:r>
              <a:rPr lang="en-US" sz="2800" dirty="0" err="1" smtClean="0"/>
              <a:t>Qian</a:t>
            </a:r>
            <a:r>
              <a:rPr lang="en-US" sz="2800" dirty="0" smtClean="0"/>
              <a:t>, J. Zhang, and W. Yu, “A High-Efficiency Grid-Tie Battery Energy Storage System,” </a:t>
            </a:r>
            <a:r>
              <a:rPr lang="en-US" sz="2800" i="1" dirty="0" smtClean="0"/>
              <a:t>IEEE Trans. Power Electron.</a:t>
            </a:r>
            <a:r>
              <a:rPr lang="en-US" sz="2800" dirty="0" smtClean="0"/>
              <a:t>, vol. 26, no. 3, pp. 886–896, Mar. 2011.</a:t>
            </a:r>
          </a:p>
          <a:p>
            <a:r>
              <a:rPr lang="en-US" sz="2800" dirty="0" smtClean="0"/>
              <a:t>A. </a:t>
            </a:r>
            <a:r>
              <a:rPr lang="en-US" sz="2800" dirty="0" err="1" smtClean="0"/>
              <a:t>Ostadi</a:t>
            </a:r>
            <a:r>
              <a:rPr lang="en-US" sz="2800" dirty="0" smtClean="0"/>
              <a:t>, M. </a:t>
            </a:r>
            <a:r>
              <a:rPr lang="en-US" sz="2800" dirty="0" err="1" smtClean="0"/>
              <a:t>Kazerani</a:t>
            </a:r>
            <a:r>
              <a:rPr lang="en-US" sz="2800" dirty="0" smtClean="0"/>
              <a:t>, and S. Chen, Shih-ken, “Optimal sizing of the Energy Storage System (ESS) in a Battery-Electric Vehicle,” Transportation Electrification Conference and Expo (ITEC), IEEE, pp.1-6, June 2013. </a:t>
            </a:r>
          </a:p>
          <a:p>
            <a:r>
              <a:rPr lang="en-US" sz="2800" dirty="0" smtClean="0"/>
              <a:t>P. Wolfs, “An economic assessment of ‘second use’ lithium-ion batteries for grid support,” </a:t>
            </a:r>
            <a:r>
              <a:rPr lang="en-US" sz="2800" i="1" dirty="0" smtClean="0"/>
              <a:t>… Power Eng. Conf. (AUPEC), 2010 20th …</a:t>
            </a:r>
            <a:r>
              <a:rPr lang="en-US" sz="2800" dirty="0" smtClean="0"/>
              <a:t>, 2010.</a:t>
            </a:r>
          </a:p>
          <a:p>
            <a:r>
              <a:rPr lang="en-US" sz="2800" dirty="0" smtClean="0"/>
              <a:t>S. J. Tong, A. Same, M. a. </a:t>
            </a:r>
            <a:r>
              <a:rPr lang="en-US" sz="2800" dirty="0" err="1" smtClean="0"/>
              <a:t>Kootstra</a:t>
            </a:r>
            <a:r>
              <a:rPr lang="en-US" sz="2800" dirty="0" smtClean="0"/>
              <a:t>, and J. W. Park, “Off-grid photovoltaic vehicle charge using second life lithium batteries: An experimental and numerical investigation,” </a:t>
            </a:r>
            <a:r>
              <a:rPr lang="en-US" sz="2800" i="1" dirty="0" smtClean="0"/>
              <a:t>Appl. Energy</a:t>
            </a:r>
            <a:r>
              <a:rPr lang="en-US" sz="2800" dirty="0" smtClean="0"/>
              <a:t>, vol. 104, pp. 740–750, Apr. 2013.</a:t>
            </a:r>
          </a:p>
          <a:p>
            <a:pPr lvl="0"/>
            <a:r>
              <a:rPr lang="en-US" sz="2800" u="sng" dirty="0" smtClean="0">
                <a:hlinkClick r:id="rId2"/>
              </a:rPr>
              <a:t>http://www.scientificamerican.com</a:t>
            </a:r>
            <a:r>
              <a:rPr lang="en-US" sz="2800" dirty="0" smtClean="0"/>
              <a:t>; web accessed on the 14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February, 2015.</a:t>
            </a:r>
          </a:p>
          <a:p>
            <a:r>
              <a:rPr lang="en-US" sz="2800" dirty="0" smtClean="0"/>
              <a:t>D. Lee and R. </a:t>
            </a:r>
            <a:r>
              <a:rPr lang="en-US" sz="2800" dirty="0" err="1" smtClean="0"/>
              <a:t>Baldick</a:t>
            </a:r>
            <a:r>
              <a:rPr lang="en-US" sz="2800" dirty="0" smtClean="0"/>
              <a:t>, “„Limiting Ramp Rate of Wind Power Output using a Battery Based on the Variance Gamma Process”,” </a:t>
            </a:r>
            <a:r>
              <a:rPr lang="en-US" sz="2800" i="1" dirty="0" smtClean="0"/>
              <a:t>… Conf. Renew. Energies Power …</a:t>
            </a:r>
            <a:r>
              <a:rPr lang="en-US" sz="2800" dirty="0" smtClean="0"/>
              <a:t>, pp. 1–6, 2012.</a:t>
            </a:r>
          </a:p>
          <a:p>
            <a:r>
              <a:rPr lang="en-US" sz="2800" dirty="0" smtClean="0"/>
              <a:t>P. </a:t>
            </a:r>
            <a:r>
              <a:rPr lang="en-US" sz="2800" dirty="0" err="1" smtClean="0"/>
              <a:t>Denholm</a:t>
            </a:r>
            <a:r>
              <a:rPr lang="en-US" sz="2800" dirty="0" smtClean="0"/>
              <a:t> and R. M. Margolis, “Evaluating the limits of solar </a:t>
            </a:r>
            <a:r>
              <a:rPr lang="en-US" sz="2800" dirty="0" err="1" smtClean="0"/>
              <a:t>photovoltaics</a:t>
            </a:r>
            <a:r>
              <a:rPr lang="en-US" sz="2800" dirty="0" smtClean="0"/>
              <a:t> (PV) in electric power systems utilizing energy storage and other enabling technologies,” </a:t>
            </a:r>
            <a:r>
              <a:rPr lang="en-US" sz="2800" i="1" dirty="0" smtClean="0"/>
              <a:t>Energy Policy</a:t>
            </a:r>
            <a:r>
              <a:rPr lang="en-US" sz="2800" dirty="0" smtClean="0"/>
              <a:t>, vol. 35, no. 9, pp. 4424–4433, Sep. 2007.</a:t>
            </a:r>
          </a:p>
          <a:p>
            <a:r>
              <a:rPr lang="en-US" sz="2800" dirty="0" smtClean="0"/>
              <a:t>E. </a:t>
            </a:r>
            <a:r>
              <a:rPr lang="en-US" sz="2800" dirty="0" err="1" smtClean="0"/>
              <a:t>Cready</a:t>
            </a:r>
            <a:r>
              <a:rPr lang="en-US" sz="2800" dirty="0" smtClean="0"/>
              <a:t>, J. </a:t>
            </a:r>
            <a:r>
              <a:rPr lang="en-US" sz="2800" dirty="0" err="1" smtClean="0"/>
              <a:t>Lippert</a:t>
            </a:r>
            <a:r>
              <a:rPr lang="en-US" sz="2800" dirty="0" smtClean="0"/>
              <a:t>, J. </a:t>
            </a:r>
            <a:r>
              <a:rPr lang="en-US" sz="2800" dirty="0" err="1" smtClean="0"/>
              <a:t>Pihl</a:t>
            </a:r>
            <a:r>
              <a:rPr lang="en-US" sz="2800" dirty="0" smtClean="0"/>
              <a:t>, I. </a:t>
            </a:r>
            <a:r>
              <a:rPr lang="en-US" sz="2800" dirty="0" err="1" smtClean="0"/>
              <a:t>Weinstock</a:t>
            </a:r>
            <a:r>
              <a:rPr lang="en-US" sz="2800" dirty="0" smtClean="0"/>
              <a:t>, P. Symons, and R. G. </a:t>
            </a:r>
            <a:r>
              <a:rPr lang="en-US" sz="2800" dirty="0" err="1" smtClean="0"/>
              <a:t>Jungst</a:t>
            </a:r>
            <a:r>
              <a:rPr lang="en-US" sz="2800" dirty="0" smtClean="0"/>
              <a:t>, “Final Report Technical and Economic Feasibility of Applying Used EV Batteries in Stationary Applications A Study for the DOE Energy Storage Systems Program,” </a:t>
            </a:r>
            <a:r>
              <a:rPr lang="en-US" sz="2800" i="1" dirty="0" smtClean="0"/>
              <a:t>Sandia Natl. Lab.</a:t>
            </a:r>
            <a:r>
              <a:rPr lang="en-US" sz="2800" dirty="0" smtClean="0"/>
              <a:t>, no. March, 2003.</a:t>
            </a:r>
          </a:p>
          <a:p>
            <a:r>
              <a:rPr lang="en-US" sz="2800" dirty="0" smtClean="0"/>
              <a:t>J. </a:t>
            </a:r>
            <a:r>
              <a:rPr lang="en-US" sz="2800" dirty="0" err="1" smtClean="0"/>
              <a:t>Ventre</a:t>
            </a:r>
            <a:r>
              <a:rPr lang="en-US" sz="2800" dirty="0" smtClean="0"/>
              <a:t>, </a:t>
            </a:r>
            <a:r>
              <a:rPr lang="en-US" sz="2800" i="1" dirty="0" smtClean="0"/>
              <a:t>Photovoltaic systems engineering</a:t>
            </a:r>
            <a:r>
              <a:rPr lang="en-US" sz="2800" dirty="0" smtClean="0"/>
              <a:t>, Second. Boca Raton London New York Washington, D.C: CRC Press, 2004.</a:t>
            </a:r>
          </a:p>
          <a:p>
            <a:r>
              <a:rPr lang="en-US" sz="2800" u="sng" dirty="0" smtClean="0">
                <a:hlinkClick r:id="rId3"/>
              </a:rPr>
              <a:t>www.amstron.com</a:t>
            </a:r>
            <a:r>
              <a:rPr lang="en-US" sz="2800" dirty="0" smtClean="0"/>
              <a:t>, Web was accessed on December 12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, 2011. </a:t>
            </a:r>
          </a:p>
          <a:p>
            <a:r>
              <a:rPr lang="en-US" sz="2800" dirty="0" smtClean="0"/>
              <a:t>A. M. A. K. </a:t>
            </a:r>
            <a:r>
              <a:rPr lang="en-US" sz="2800" dirty="0" err="1" smtClean="0"/>
              <a:t>Abeygunawardana</a:t>
            </a:r>
            <a:r>
              <a:rPr lang="en-US" sz="2800" dirty="0" smtClean="0"/>
              <a:t>, G. </a:t>
            </a:r>
            <a:r>
              <a:rPr lang="en-US" sz="2800" dirty="0" err="1" smtClean="0"/>
              <a:t>Ledwich</a:t>
            </a:r>
            <a:r>
              <a:rPr lang="en-US" sz="2800" dirty="0" smtClean="0"/>
              <a:t>, and S. Member, “Estimating benefits of energy storage for aggregate storage applications in electricity distribution networks in Queensland,” </a:t>
            </a:r>
            <a:r>
              <a:rPr lang="en-US" sz="2800" i="1" dirty="0" smtClean="0"/>
              <a:t>Power Energy Soc. …</a:t>
            </a:r>
            <a:r>
              <a:rPr lang="en-US" sz="2800" dirty="0" smtClean="0"/>
              <a:t>, 2013.</a:t>
            </a:r>
          </a:p>
          <a:p>
            <a:r>
              <a:rPr lang="en-US" sz="2800" dirty="0" smtClean="0">
                <a:hlinkClick r:id="rId4"/>
              </a:rPr>
              <a:t>http://www.greencarreports.com/</a:t>
            </a:r>
            <a:r>
              <a:rPr lang="en-US" sz="2800" dirty="0" smtClean="0"/>
              <a:t> , Web accessed on July 27 </a:t>
            </a:r>
            <a:r>
              <a:rPr lang="en-US" sz="2800" dirty="0" err="1" smtClean="0"/>
              <a:t>th</a:t>
            </a:r>
            <a:r>
              <a:rPr lang="en-US" sz="2800" dirty="0" smtClean="0"/>
              <a:t>, 2015.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D0A7-8938-4B22-B991-355B5ABD30A2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 and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4800" dirty="0" smtClean="0"/>
              <a:t>Thank you,</a:t>
            </a:r>
            <a:endParaRPr lang="en-US" sz="4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5055A-A72C-40E6-9D94-DC8720BADD5C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1. Abstract </a:t>
            </a:r>
          </a:p>
          <a:p>
            <a:r>
              <a:rPr lang="en-US" dirty="0" smtClean="0"/>
              <a:t>2. Introduction</a:t>
            </a:r>
          </a:p>
          <a:p>
            <a:r>
              <a:rPr lang="en-US" dirty="0" smtClean="0"/>
              <a:t>3. </a:t>
            </a:r>
            <a:r>
              <a:rPr lang="en-US" cap="small" dirty="0" smtClean="0"/>
              <a:t>Battery basic principles</a:t>
            </a:r>
          </a:p>
          <a:p>
            <a:r>
              <a:rPr lang="en-US" dirty="0" smtClean="0"/>
              <a:t>4. </a:t>
            </a:r>
            <a:r>
              <a:rPr lang="en-US" cap="small" dirty="0" smtClean="0"/>
              <a:t>battery parameters calculation </a:t>
            </a:r>
          </a:p>
          <a:p>
            <a:r>
              <a:rPr lang="en-US" dirty="0" smtClean="0"/>
              <a:t>5. </a:t>
            </a:r>
            <a:r>
              <a:rPr lang="en-US" cap="small" dirty="0" smtClean="0"/>
              <a:t>charging and discharging analysis </a:t>
            </a:r>
          </a:p>
          <a:p>
            <a:r>
              <a:rPr lang="en-US" dirty="0" smtClean="0"/>
              <a:t>6. Economic analysis</a:t>
            </a:r>
            <a:endParaRPr lang="en-US" b="1" cap="small" dirty="0" smtClean="0"/>
          </a:p>
          <a:p>
            <a:r>
              <a:rPr lang="en-US" dirty="0" smtClean="0"/>
              <a:t>7. Conclusion</a:t>
            </a:r>
          </a:p>
          <a:p>
            <a:r>
              <a:rPr lang="en-US" dirty="0" smtClean="0"/>
              <a:t>8. References</a:t>
            </a:r>
          </a:p>
          <a:p>
            <a:r>
              <a:rPr lang="en-US" dirty="0" smtClean="0"/>
              <a:t>Questions and Answers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3E85-2B17-46D6-9109-0892D50C5861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52400" y="1752600"/>
            <a:ext cx="304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39000" cy="6705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1. Abstract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382000" cy="561753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Energy storage systems (ESS) is vital for grid-tied PV</a:t>
            </a:r>
          </a:p>
          <a:p>
            <a:r>
              <a:rPr lang="en-US" dirty="0" smtClean="0"/>
              <a:t>Widespread ESSs are “</a:t>
            </a:r>
            <a:r>
              <a:rPr lang="en-US" dirty="0" smtClean="0">
                <a:solidFill>
                  <a:srgbClr val="FF0000"/>
                </a:solidFill>
              </a:rPr>
              <a:t>Used electric vehicles’ battery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Second-life batteries are less expensive</a:t>
            </a:r>
          </a:p>
          <a:p>
            <a:r>
              <a:rPr lang="en-US" dirty="0" smtClean="0"/>
              <a:t>Investigates the economic performance of grid-tied CPV and buffers. </a:t>
            </a:r>
          </a:p>
          <a:p>
            <a:r>
              <a:rPr lang="en-US" dirty="0" smtClean="0"/>
              <a:t>Results showed the unit was capable of a constant 20 kW and was able to shift the less valuable off-peak power to on-peak, where the cost of electricity was higher.</a:t>
            </a:r>
          </a:p>
          <a:p>
            <a:r>
              <a:rPr lang="en-US" dirty="0" smtClean="0"/>
              <a:t> Paper addresses 1) techniques behind battery-sizing scenarios, 2) battery-parameter calculations involved in CPV output smoothing and/or electrical load shifting, and 3) Used Electric Vehicle battery cost estimation</a:t>
            </a:r>
          </a:p>
          <a:p>
            <a:r>
              <a:rPr lang="en-US" dirty="0" smtClean="0"/>
              <a:t>Estimates of the cost effectiveness could be positive if the ESS prices drop to $375/kWh or lower.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F3F6-4CD0-456D-BFA8-C4A7E177C652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239000" cy="89916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2.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0292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Population on Earth has increased ever than before</a:t>
            </a:r>
          </a:p>
          <a:p>
            <a:pPr algn="just"/>
            <a:r>
              <a:rPr lang="en-US" sz="2800" dirty="0" smtClean="0"/>
              <a:t>Fossil fuels (Oil, NG, and Coal) are depleting</a:t>
            </a:r>
          </a:p>
          <a:p>
            <a:pPr algn="just"/>
            <a:r>
              <a:rPr lang="en-US" sz="2800" dirty="0" smtClean="0"/>
              <a:t>Renewable resources are solutions</a:t>
            </a:r>
          </a:p>
          <a:p>
            <a:pPr algn="just"/>
            <a:r>
              <a:rPr lang="en-US" sz="2800" dirty="0" smtClean="0"/>
              <a:t>RE affects grid stability without proper buffer</a:t>
            </a:r>
          </a:p>
          <a:p>
            <a:pPr algn="just"/>
            <a:r>
              <a:rPr lang="en-US" sz="2800" dirty="0" smtClean="0"/>
              <a:t>Used EV batteries were proposed for economic and  environmental reasons</a:t>
            </a:r>
          </a:p>
          <a:p>
            <a:pPr algn="just"/>
            <a:r>
              <a:rPr lang="en-US" sz="2800" dirty="0" smtClean="0"/>
              <a:t>EV batteries with 80% or less capacity, were good candidates for RE storage applications for a few more years</a:t>
            </a:r>
            <a:endParaRPr lang="en-US" sz="2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A7A-31A2-4A15-9987-4D0E37BBBD0B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040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3. </a:t>
            </a:r>
            <a:r>
              <a:rPr lang="en-US" b="1" cap="small" dirty="0" smtClean="0"/>
              <a:t>Battery basic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920085"/>
            <a:ext cx="4495800" cy="4434840"/>
          </a:xfrm>
        </p:spPr>
        <p:txBody>
          <a:bodyPr>
            <a:normAutofit/>
          </a:bodyPr>
          <a:lstStyle/>
          <a:p>
            <a:r>
              <a:rPr lang="en-US" dirty="0" smtClean="0"/>
              <a:t>Batteries –chemical or mechanical devices</a:t>
            </a:r>
          </a:p>
          <a:p>
            <a:r>
              <a:rPr lang="en-US" dirty="0" smtClean="0"/>
              <a:t>Stores Energy in different from </a:t>
            </a:r>
          </a:p>
          <a:p>
            <a:r>
              <a:rPr lang="en-US" dirty="0" smtClean="0"/>
              <a:t>Losses in round trip </a:t>
            </a:r>
          </a:p>
          <a:p>
            <a:r>
              <a:rPr lang="en-US" dirty="0" smtClean="0"/>
              <a:t>Non-rechargeable (</a:t>
            </a:r>
            <a:r>
              <a:rPr lang="en-US" sz="2000" dirty="0" smtClean="0"/>
              <a:t>primary cell</a:t>
            </a:r>
            <a:r>
              <a:rPr lang="en-US" dirty="0" smtClean="0"/>
              <a:t>), and </a:t>
            </a:r>
          </a:p>
          <a:p>
            <a:r>
              <a:rPr lang="en-US" dirty="0" smtClean="0"/>
              <a:t>Rechargeable (</a:t>
            </a:r>
            <a:r>
              <a:rPr lang="en-US" sz="2000" dirty="0" smtClean="0"/>
              <a:t>secondary cell</a:t>
            </a:r>
            <a:r>
              <a:rPr lang="en-US" dirty="0" smtClean="0"/>
              <a:t>)</a:t>
            </a:r>
          </a:p>
          <a:p>
            <a:r>
              <a:rPr lang="en-US" dirty="0" smtClean="0"/>
              <a:t>Trips at a DOD of 20%.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4EFD-6437-4F17-BA93-FCEF8DF6598E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4" name="Content Placeholder 13" descr="EV Batter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19599" y="2362200"/>
            <a:ext cx="4675143" cy="312650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4. </a:t>
            </a:r>
            <a:r>
              <a:rPr lang="en-US" b="1" cap="small" dirty="0" smtClean="0"/>
              <a:t>battery parameters calculation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Amount of exchangeable power is limited by 1) power rating and 2) battery capacity</a:t>
            </a:r>
          </a:p>
          <a:p>
            <a:r>
              <a:rPr lang="en-US" dirty="0" smtClean="0"/>
              <a:t>Battery sizing is a delicate  (Transients and Shifting)</a:t>
            </a:r>
          </a:p>
          <a:p>
            <a:r>
              <a:rPr lang="en-US" dirty="0" smtClean="0"/>
              <a:t>Crucial Factors, such as the anticipated daily kWh of load and the number of hours or days of autonomy </a:t>
            </a:r>
          </a:p>
          <a:p>
            <a:r>
              <a:rPr lang="en-US" dirty="0" smtClean="0"/>
              <a:t>Larger battery </a:t>
            </a:r>
            <a:r>
              <a:rPr lang="en-US" dirty="0" smtClean="0">
                <a:sym typeface="Symbol"/>
              </a:rPr>
              <a:t> </a:t>
            </a:r>
            <a:r>
              <a:rPr lang="en-US" dirty="0" smtClean="0"/>
              <a:t>offer more effective net positive aspects </a:t>
            </a:r>
            <a:r>
              <a:rPr lang="en-US" dirty="0" smtClean="0">
                <a:sym typeface="Symbol"/>
              </a:rPr>
              <a:t> </a:t>
            </a:r>
            <a:r>
              <a:rPr lang="en-US" dirty="0" smtClean="0"/>
              <a:t>more expensive</a:t>
            </a:r>
          </a:p>
          <a:p>
            <a:r>
              <a:rPr lang="en-US" dirty="0" smtClean="0"/>
              <a:t> Growth in EV industry </a:t>
            </a:r>
            <a:r>
              <a:rPr lang="en-US" dirty="0" smtClean="0">
                <a:sym typeface="Symbol"/>
              </a:rPr>
              <a:t> </a:t>
            </a:r>
            <a:r>
              <a:rPr lang="en-US" dirty="0" smtClean="0"/>
              <a:t>high initial cost can be minimized </a:t>
            </a:r>
            <a:r>
              <a:rPr lang="en-US" dirty="0" smtClean="0">
                <a:sym typeface="Symbol"/>
              </a:rPr>
              <a:t> </a:t>
            </a:r>
            <a:r>
              <a:rPr lang="en-US" dirty="0" smtClean="0"/>
              <a:t>proposed Used EV batteries as an option to favor a high penetration of each CPV unit</a:t>
            </a:r>
          </a:p>
          <a:p>
            <a:endParaRPr lang="en-US" dirty="0" smtClean="0"/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DB4D-6E80-4465-9A7C-46F970FD1FDB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4. </a:t>
            </a:r>
            <a:r>
              <a:rPr lang="en-US" b="1" cap="small" dirty="0" smtClean="0"/>
              <a:t>battery parameters calculation(cont)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447800"/>
            <a:ext cx="4040188" cy="659352"/>
          </a:xfrm>
        </p:spPr>
        <p:txBody>
          <a:bodyPr/>
          <a:lstStyle/>
          <a:p>
            <a:pPr algn="ctr"/>
            <a:r>
              <a:rPr lang="en-US" sz="2800" dirty="0" smtClean="0"/>
              <a:t>Smoothing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4400" y="1447800"/>
            <a:ext cx="4041775" cy="654843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Shifting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52400" y="2209800"/>
            <a:ext cx="4344988" cy="4150520"/>
          </a:xfrm>
        </p:spPr>
        <p:txBody>
          <a:bodyPr>
            <a:normAutofit/>
          </a:bodyPr>
          <a:lstStyle/>
          <a:p>
            <a:r>
              <a:rPr lang="en-US" dirty="0" smtClean="0"/>
              <a:t>P_INV. was 38kW </a:t>
            </a:r>
          </a:p>
          <a:p>
            <a:r>
              <a:rPr lang="en-US" dirty="0" smtClean="0"/>
              <a:t>Discharge time, was 20min. (≈0.34 hr)</a:t>
            </a:r>
          </a:p>
          <a:p>
            <a:r>
              <a:rPr lang="en-US" dirty="0" smtClean="0"/>
              <a:t>E = 12.66kWh</a:t>
            </a:r>
          </a:p>
          <a:p>
            <a:pPr lvl="0"/>
            <a:r>
              <a:rPr lang="en-US" dirty="0" smtClean="0"/>
              <a:t>12% of combined losses</a:t>
            </a:r>
          </a:p>
          <a:p>
            <a:r>
              <a:rPr lang="en-US" dirty="0" smtClean="0"/>
              <a:t>Inverter efficiency, ŋ = 88%</a:t>
            </a:r>
          </a:p>
          <a:p>
            <a:r>
              <a:rPr lang="en-US" dirty="0" smtClean="0"/>
              <a:t>Battery load was 16.35kWh</a:t>
            </a:r>
          </a:p>
          <a:p>
            <a:r>
              <a:rPr lang="en-US" dirty="0" smtClean="0"/>
              <a:t>Load was 681.2 </a:t>
            </a:r>
            <a:r>
              <a:rPr lang="en-US" i="1" dirty="0" smtClean="0"/>
              <a:t>Ah,</a:t>
            </a:r>
            <a:r>
              <a:rPr lang="en-US" dirty="0" smtClean="0"/>
              <a:t> 24V battery</a:t>
            </a:r>
          </a:p>
          <a:p>
            <a:r>
              <a:rPr lang="en-US" dirty="0" smtClean="0"/>
              <a:t>Total load was 851.5 </a:t>
            </a:r>
            <a:r>
              <a:rPr lang="en-US" i="1" dirty="0" smtClean="0"/>
              <a:t>Ah, 1.25NEC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ESS1 = Ah*V = 20.436kWh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09800"/>
            <a:ext cx="4498975" cy="4150520"/>
          </a:xfrm>
        </p:spPr>
        <p:txBody>
          <a:bodyPr/>
          <a:lstStyle/>
          <a:p>
            <a:r>
              <a:rPr lang="en-US" dirty="0" smtClean="0"/>
              <a:t>Discharge time, was 6hrs</a:t>
            </a:r>
          </a:p>
          <a:p>
            <a:r>
              <a:rPr lang="en-US" dirty="0" smtClean="0"/>
              <a:t>On-peak 1pm to 7pm</a:t>
            </a:r>
          </a:p>
          <a:p>
            <a:r>
              <a:rPr lang="en-US" dirty="0" smtClean="0"/>
              <a:t>E = 228 kWh</a:t>
            </a:r>
          </a:p>
          <a:p>
            <a:r>
              <a:rPr lang="en-US" dirty="0" smtClean="0"/>
              <a:t>Battery load was 295 kWh</a:t>
            </a:r>
          </a:p>
          <a:p>
            <a:r>
              <a:rPr lang="en-US" dirty="0" smtClean="0"/>
              <a:t>Load was 12,268 </a:t>
            </a:r>
            <a:r>
              <a:rPr lang="en-US" i="1" dirty="0" smtClean="0"/>
              <a:t>Ah</a:t>
            </a:r>
            <a:r>
              <a:rPr lang="en-US" dirty="0" smtClean="0"/>
              <a:t> for 24V </a:t>
            </a:r>
            <a:r>
              <a:rPr lang="en-US" dirty="0" err="1" smtClean="0"/>
              <a:t>batt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Deep discharge avoidance (80%)</a:t>
            </a:r>
          </a:p>
          <a:p>
            <a:pPr algn="ctr">
              <a:buFont typeface="Wingdings" pitchFamily="2" charset="2"/>
              <a:buChar char="Ø"/>
            </a:pPr>
            <a:r>
              <a:rPr lang="en-US" dirty="0" smtClean="0"/>
              <a:t>Total load was 15,335 </a:t>
            </a:r>
            <a:r>
              <a:rPr lang="en-US" i="1" dirty="0" smtClean="0"/>
              <a:t>Ah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ESS2 = Ah*V = 368kWh</a:t>
            </a:r>
          </a:p>
          <a:p>
            <a:endParaRPr lang="en-US" b="1" i="1" dirty="0" smtClean="0">
              <a:solidFill>
                <a:srgbClr val="FF0000"/>
              </a:solidFill>
            </a:endParaRPr>
          </a:p>
          <a:p>
            <a:r>
              <a:rPr lang="en-US" b="1" i="1" dirty="0" smtClean="0">
                <a:solidFill>
                  <a:srgbClr val="FF0000"/>
                </a:solidFill>
              </a:rPr>
              <a:t>Total ESS = 388kWh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18C0-778F-4224-9F94-106BABC12C11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09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915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5. </a:t>
            </a:r>
            <a:r>
              <a:rPr lang="en-US" b="1" cap="small" dirty="0" smtClean="0"/>
              <a:t>charging and discharging analysis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855248"/>
            <a:ext cx="4497388" cy="659352"/>
          </a:xfrm>
        </p:spPr>
        <p:txBody>
          <a:bodyPr/>
          <a:lstStyle/>
          <a:p>
            <a:r>
              <a:rPr lang="en-US" dirty="0" smtClean="0"/>
              <a:t>Charge losses </a:t>
            </a:r>
            <a:r>
              <a:rPr lang="en-US" dirty="0" err="1" smtClean="0"/>
              <a:t>vs</a:t>
            </a:r>
            <a:r>
              <a:rPr lang="en-US" dirty="0" smtClean="0"/>
              <a:t> Discharge’s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Power charged </a:t>
            </a:r>
            <a:r>
              <a:rPr lang="en-US" dirty="0" err="1" smtClean="0"/>
              <a:t>vs</a:t>
            </a:r>
            <a:r>
              <a:rPr lang="en-US" dirty="0" smtClean="0"/>
              <a:t> Discharged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18C0-778F-4224-9F94-106BABC12C11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" name="Content Placeholder 9"/>
          <p:cNvPicPr>
            <a:picLocks noGrp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71800"/>
            <a:ext cx="4572000" cy="2567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Content Placeholder 10"/>
          <p:cNvPicPr>
            <a:picLocks noGrp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895600"/>
            <a:ext cx="4495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5791200" y="57150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Max charge 36.03kW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Max discharge 22.36kW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56488"/>
          </a:xfrm>
        </p:spPr>
        <p:txBody>
          <a:bodyPr/>
          <a:lstStyle/>
          <a:p>
            <a:pPr algn="ctr"/>
            <a:r>
              <a:rPr lang="en-US" dirty="0" smtClean="0"/>
              <a:t>6. Economic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ESS devices sold by $/kWh or $/kW,</a:t>
            </a:r>
          </a:p>
          <a:p>
            <a:r>
              <a:rPr lang="en-US" dirty="0" smtClean="0"/>
              <a:t>uncertain and market fluctuations plays important role in the economics of certain types of ESS</a:t>
            </a:r>
          </a:p>
          <a:p>
            <a:r>
              <a:rPr lang="en-US" dirty="0" smtClean="0"/>
              <a:t>some leading battery competitors cost/kWh range from $225/kWh to $300/kWh</a:t>
            </a:r>
          </a:p>
          <a:p>
            <a:r>
              <a:rPr lang="en-US" dirty="0" smtClean="0"/>
              <a:t>United States Advanced Battery Consortium (USABC) goal is to cut down the cost to $150/kWh </a:t>
            </a:r>
          </a:p>
          <a:p>
            <a:r>
              <a:rPr lang="en-US" dirty="0" smtClean="0"/>
              <a:t>DOE had set for 2014 the battery prices for PHEV to be $200 to $300/kWh (</a:t>
            </a:r>
            <a:r>
              <a:rPr lang="en-US" dirty="0" smtClean="0">
                <a:solidFill>
                  <a:srgbClr val="FF0000"/>
                </a:solidFill>
              </a:rPr>
              <a:t>Fail to happen</a:t>
            </a:r>
            <a:r>
              <a:rPr lang="en-US" dirty="0" smtClean="0"/>
              <a:t>)</a:t>
            </a:r>
          </a:p>
          <a:p>
            <a:r>
              <a:rPr lang="en-US" dirty="0" smtClean="0"/>
              <a:t>Current price, range $500-$600 to as high as $1100/kWh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DB4D-6E80-4465-9A7C-46F970FD1FDB}" type="datetime1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IEEE 58th Int. MWSCAS 2015, Fort Collins, CO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180F7-8B48-4D0C-AB25-115A313CC45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2280</TotalTime>
  <Words>1457</Words>
  <Application>Microsoft Office PowerPoint</Application>
  <PresentationFormat>On-screen Show (4:3)</PresentationFormat>
  <Paragraphs>164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Electrical and Comp. Engineering University of Nevada, Las Vegas IEEE 58th International MWSCAS 2015, Fort Collins Colorado, USA    Title: Buffer Sizing of Concentrated Photovoltaic Batteries: An Economic Analysis </vt:lpstr>
      <vt:lpstr>Contents</vt:lpstr>
      <vt:lpstr>1. Abstract</vt:lpstr>
      <vt:lpstr>2. Introduction</vt:lpstr>
      <vt:lpstr>3. Battery basic principles</vt:lpstr>
      <vt:lpstr>4. battery parameters calculation </vt:lpstr>
      <vt:lpstr>4. battery parameters calculation(cont)</vt:lpstr>
      <vt:lpstr>5. charging and discharging analysis </vt:lpstr>
      <vt:lpstr>6. Economic Analysis</vt:lpstr>
      <vt:lpstr>6. Economic Analysis (Cont.)</vt:lpstr>
      <vt:lpstr>7. Conclusion</vt:lpstr>
      <vt:lpstr>8. References</vt:lpstr>
      <vt:lpstr>Questions and Answers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122</cp:revision>
  <dcterms:created xsi:type="dcterms:W3CDTF">2012-03-27T16:30:38Z</dcterms:created>
  <dcterms:modified xsi:type="dcterms:W3CDTF">2015-07-29T21:39:27Z</dcterms:modified>
</cp:coreProperties>
</file>